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5" r:id="rId3"/>
    <p:sldId id="296" r:id="rId4"/>
    <p:sldId id="284" r:id="rId5"/>
    <p:sldId id="287" r:id="rId6"/>
    <p:sldId id="285" r:id="rId7"/>
    <p:sldId id="260" r:id="rId8"/>
    <p:sldId id="262" r:id="rId9"/>
    <p:sldId id="264" r:id="rId10"/>
    <p:sldId id="266" r:id="rId11"/>
    <p:sldId id="268" r:id="rId12"/>
    <p:sldId id="269" r:id="rId13"/>
    <p:sldId id="286" r:id="rId14"/>
    <p:sldId id="270" r:id="rId15"/>
    <p:sldId id="283" r:id="rId16"/>
    <p:sldId id="297" r:id="rId17"/>
    <p:sldId id="298" r:id="rId18"/>
    <p:sldId id="299" r:id="rId19"/>
    <p:sldId id="300" r:id="rId20"/>
    <p:sldId id="289" r:id="rId21"/>
    <p:sldId id="290" r:id="rId22"/>
    <p:sldId id="273"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TDTD양떼" panose="020B0604020202020204" charset="-127"/>
      <p:regular r:id="rId28"/>
    </p:embeddedFont>
    <p:embeddedFont>
      <p:font typeface="Loubag Bold" panose="020B0604020202020204" charset="0"/>
      <p:regular r:id="rId29"/>
    </p:embeddedFont>
    <p:embeddedFont>
      <p:font typeface="Saira" panose="020B0604020202020204" charset="0"/>
      <p:regular r:id="rId30"/>
    </p:embeddedFont>
    <p:embeddedFont>
      <p:font typeface="Gaegu Bold" panose="020B0604020202020204" charset="0"/>
      <p:regular r:id="rId31"/>
    </p:embeddedFont>
    <p:embeddedFont>
      <p:font typeface="Francois One" panose="020B0604020202020204" charset="0"/>
      <p:regular r:id="rId32"/>
    </p:embeddedFont>
    <p:embeddedFont>
      <p:font typeface="Gliker condensed" panose="020B0604020202020204" charset="0"/>
      <p:regular r:id="rId33"/>
    </p:embeddedFont>
    <p:embeddedFont>
      <p:font typeface="DejaVu Serif Bold" panose="020B0604020202020204" charset="0"/>
      <p:regular r:id="rId34"/>
    </p:embeddedFont>
    <p:embeddedFont>
      <p:font typeface="Faustina" panose="020B0604020202020204" charset="0"/>
      <p:regular r:id="rId35"/>
    </p:embeddedFont>
    <p:embeddedFont>
      <p:font typeface="Bungee Shad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12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 y="-2159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1676400" y="1090191"/>
            <a:ext cx="15621000" cy="3808735"/>
          </a:xfrm>
          <a:prstGeom prst="rect">
            <a:avLst/>
          </a:prstGeom>
        </p:spPr>
        <p:txBody>
          <a:bodyPr wrap="square" lIns="0" tIns="0" rIns="0" bIns="0" rtlCol="0" anchor="t">
            <a:spAutoFit/>
          </a:bodyPr>
          <a:lstStyle/>
          <a:p>
            <a:pPr algn="ctr">
              <a:lnSpc>
                <a:spcPts val="9866"/>
              </a:lnSpc>
            </a:pPr>
            <a:r>
              <a:rPr lang="en-US" sz="11212" dirty="0">
                <a:solidFill>
                  <a:srgbClr val="FD2514"/>
                </a:solidFill>
                <a:latin typeface="Faustina"/>
              </a:rPr>
              <a:t>BÀI </a:t>
            </a:r>
            <a:r>
              <a:rPr lang="en-US" sz="11212" dirty="0" smtClean="0">
                <a:solidFill>
                  <a:srgbClr val="FD2514"/>
                </a:solidFill>
                <a:latin typeface="Faustina"/>
              </a:rPr>
              <a:t>TUYÊN TRUYỀN VỀ NGÀY MÔI TRƯỜNG THẾ GIỚI 5/6</a:t>
            </a:r>
            <a:endParaRPr lang="en-US" sz="11212" dirty="0">
              <a:solidFill>
                <a:srgbClr val="FD2514"/>
              </a:solidFill>
              <a:latin typeface="Faustina"/>
            </a:endParaRPr>
          </a:p>
        </p:txBody>
      </p:sp>
      <p:sp>
        <p:nvSpPr>
          <p:cNvPr id="8" name="TextBox 8"/>
          <p:cNvSpPr txBox="1"/>
          <p:nvPr/>
        </p:nvSpPr>
        <p:spPr>
          <a:xfrm>
            <a:off x="4210060" y="7639037"/>
            <a:ext cx="9867879" cy="948465"/>
          </a:xfrm>
          <a:prstGeom prst="rect">
            <a:avLst/>
          </a:prstGeom>
        </p:spPr>
        <p:txBody>
          <a:bodyPr wrap="square" lIns="0" tIns="0" rIns="0" bIns="0" rtlCol="0" anchor="t">
            <a:spAutoFit/>
          </a:bodyPr>
          <a:lstStyle/>
          <a:p>
            <a:pPr algn="ctr">
              <a:lnSpc>
                <a:spcPts val="6975"/>
              </a:lnSpc>
            </a:pPr>
            <a:r>
              <a:rPr lang="en-US" sz="7926" dirty="0" smtClean="0">
                <a:solidFill>
                  <a:srgbClr val="F07167"/>
                </a:solidFill>
                <a:latin typeface="TDTD양떼"/>
              </a:rPr>
              <a:t>GV: </a:t>
            </a:r>
            <a:r>
              <a:rPr lang="en-US" sz="7926" dirty="0" err="1" smtClean="0">
                <a:solidFill>
                  <a:srgbClr val="F07167"/>
                </a:solidFill>
                <a:latin typeface="TDTD양떼"/>
              </a:rPr>
              <a:t>Nguyễn</a:t>
            </a:r>
            <a:r>
              <a:rPr lang="en-US" sz="7926" dirty="0" smtClean="0">
                <a:solidFill>
                  <a:srgbClr val="F07167"/>
                </a:solidFill>
                <a:latin typeface="TDTD양떼"/>
              </a:rPr>
              <a:t> </a:t>
            </a:r>
            <a:r>
              <a:rPr lang="en-US" sz="7926" dirty="0" err="1" smtClean="0">
                <a:solidFill>
                  <a:srgbClr val="F07167"/>
                </a:solidFill>
                <a:latin typeface="TDTD양떼"/>
              </a:rPr>
              <a:t>Thị</a:t>
            </a:r>
            <a:r>
              <a:rPr lang="en-US" sz="7926" dirty="0" smtClean="0">
                <a:solidFill>
                  <a:srgbClr val="F07167"/>
                </a:solidFill>
                <a:latin typeface="TDTD양떼"/>
              </a:rPr>
              <a:t> </a:t>
            </a:r>
            <a:r>
              <a:rPr lang="en-US" sz="7926" dirty="0" err="1" smtClean="0">
                <a:solidFill>
                  <a:srgbClr val="F07167"/>
                </a:solidFill>
                <a:latin typeface="TDTD양떼"/>
              </a:rPr>
              <a:t>Hoa</a:t>
            </a:r>
            <a:endParaRPr lang="en-US" sz="7926" dirty="0">
              <a:solidFill>
                <a:srgbClr val="F07167"/>
              </a:solidFill>
              <a:latin typeface="TDTD양떼"/>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742530"/>
            <a:ext cx="7238188" cy="4903673"/>
          </a:xfrm>
          <a:custGeom>
            <a:avLst/>
            <a:gdLst/>
            <a:ahLst/>
            <a:cxnLst/>
            <a:rect l="l" t="t" r="r" b="b"/>
            <a:pathLst>
              <a:path w="7238188" h="4903673">
                <a:moveTo>
                  <a:pt x="0" y="0"/>
                </a:moveTo>
                <a:lnTo>
                  <a:pt x="7238188" y="0"/>
                </a:lnTo>
                <a:lnTo>
                  <a:pt x="7238188" y="4903673"/>
                </a:lnTo>
                <a:lnTo>
                  <a:pt x="0" y="4903673"/>
                </a:lnTo>
                <a:lnTo>
                  <a:pt x="0" y="0"/>
                </a:lnTo>
                <a:close/>
              </a:path>
            </a:pathLst>
          </a:custGeom>
          <a:blipFill>
            <a:blip r:embed="rId7"/>
            <a:stretch>
              <a:fillRect l="-725" t="-1944" b="-1944"/>
            </a:stretch>
          </a:blipFill>
        </p:spPr>
      </p:sp>
      <p:sp>
        <p:nvSpPr>
          <p:cNvPr id="11" name="TextBox 11"/>
          <p:cNvSpPr txBox="1"/>
          <p:nvPr/>
        </p:nvSpPr>
        <p:spPr>
          <a:xfrm>
            <a:off x="-1601780" y="1468589"/>
            <a:ext cx="21491560" cy="1081531"/>
          </a:xfrm>
          <a:prstGeom prst="rect">
            <a:avLst/>
          </a:prstGeom>
        </p:spPr>
        <p:txBody>
          <a:bodyPr lIns="0" tIns="0" rIns="0" bIns="0" rtlCol="0" anchor="t">
            <a:spAutoFit/>
          </a:bodyPr>
          <a:lstStyle/>
          <a:p>
            <a:pPr algn="ctr">
              <a:lnSpc>
                <a:spcPts val="7743"/>
              </a:lnSpc>
            </a:pPr>
            <a:r>
              <a:rPr lang="en-US" sz="8799">
                <a:solidFill>
                  <a:srgbClr val="BE636B"/>
                </a:solidFill>
                <a:latin typeface="Francois One"/>
              </a:rPr>
              <a:t>CHẤT THẢI TRONG NÔNG NGHIỆP</a:t>
            </a:r>
          </a:p>
        </p:txBody>
      </p:sp>
      <p:sp>
        <p:nvSpPr>
          <p:cNvPr id="12" name="TextBox 12"/>
          <p:cNvSpPr txBox="1"/>
          <p:nvPr/>
        </p:nvSpPr>
        <p:spPr>
          <a:xfrm>
            <a:off x="9080720" y="2584798"/>
            <a:ext cx="7284165" cy="5386090"/>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a:rPr>
              <a:t>Các</a:t>
            </a:r>
            <a:r>
              <a:rPr lang="en-US" sz="6000" dirty="0">
                <a:solidFill>
                  <a:srgbClr val="000000"/>
                </a:solidFill>
                <a:latin typeface="Francois One"/>
              </a:rPr>
              <a:t> </a:t>
            </a:r>
            <a:r>
              <a:rPr lang="en-US" sz="6000" dirty="0" err="1">
                <a:solidFill>
                  <a:srgbClr val="000000"/>
                </a:solidFill>
                <a:latin typeface="Francois One"/>
              </a:rPr>
              <a:t>vật</a:t>
            </a:r>
            <a:r>
              <a:rPr lang="en-US" sz="6000" dirty="0">
                <a:solidFill>
                  <a:srgbClr val="000000"/>
                </a:solidFill>
                <a:latin typeface="Francois One"/>
              </a:rPr>
              <a:t> </a:t>
            </a:r>
            <a:r>
              <a:rPr lang="en-US" sz="6000" dirty="0" err="1">
                <a:solidFill>
                  <a:srgbClr val="000000"/>
                </a:solidFill>
                <a:latin typeface="Francois One"/>
              </a:rPr>
              <a:t>liệu</a:t>
            </a:r>
            <a:r>
              <a:rPr lang="en-US" sz="6000" dirty="0">
                <a:solidFill>
                  <a:srgbClr val="000000"/>
                </a:solidFill>
                <a:latin typeface="Francois One"/>
              </a:rPr>
              <a:t> </a:t>
            </a:r>
            <a:r>
              <a:rPr lang="en-US" sz="6000" dirty="0" err="1">
                <a:solidFill>
                  <a:srgbClr val="000000"/>
                </a:solidFill>
                <a:latin typeface="Francois One"/>
              </a:rPr>
              <a:t>thải</a:t>
            </a:r>
            <a:r>
              <a:rPr lang="en-US" sz="6000" dirty="0">
                <a:solidFill>
                  <a:srgbClr val="000000"/>
                </a:solidFill>
                <a:latin typeface="Francois One"/>
              </a:rPr>
              <a:t> </a:t>
            </a:r>
            <a:r>
              <a:rPr lang="en-US" sz="6000" dirty="0" err="1">
                <a:solidFill>
                  <a:srgbClr val="000000"/>
                </a:solidFill>
                <a:latin typeface="Francois One"/>
              </a:rPr>
              <a:t>trong</a:t>
            </a:r>
            <a:r>
              <a:rPr lang="en-US" sz="6000" dirty="0">
                <a:solidFill>
                  <a:srgbClr val="000000"/>
                </a:solidFill>
                <a:latin typeface="Francois One"/>
              </a:rPr>
              <a:t> </a:t>
            </a:r>
            <a:r>
              <a:rPr lang="en-US" sz="6000" dirty="0" err="1">
                <a:solidFill>
                  <a:srgbClr val="000000"/>
                </a:solidFill>
                <a:latin typeface="Francois One"/>
              </a:rPr>
              <a:t>nông</a:t>
            </a:r>
            <a:r>
              <a:rPr lang="en-US" sz="6000" dirty="0">
                <a:solidFill>
                  <a:srgbClr val="000000"/>
                </a:solidFill>
                <a:latin typeface="Francois One"/>
              </a:rPr>
              <a:t> </a:t>
            </a:r>
            <a:r>
              <a:rPr lang="en-US" sz="6000" dirty="0" err="1">
                <a:solidFill>
                  <a:srgbClr val="000000"/>
                </a:solidFill>
                <a:latin typeface="Francois One"/>
              </a:rPr>
              <a:t>nghiệp</a:t>
            </a:r>
            <a:r>
              <a:rPr lang="en-US" sz="6000" dirty="0">
                <a:solidFill>
                  <a:srgbClr val="000000"/>
                </a:solidFill>
                <a:latin typeface="Francois One"/>
              </a:rPr>
              <a:t>: </a:t>
            </a:r>
          </a:p>
          <a:p>
            <a:pPr algn="ctr">
              <a:lnSpc>
                <a:spcPts val="8400"/>
              </a:lnSpc>
              <a:spcBef>
                <a:spcPct val="0"/>
              </a:spcBef>
            </a:pPr>
            <a:r>
              <a:rPr lang="en-US" sz="6000" smtClean="0">
                <a:solidFill>
                  <a:srgbClr val="000000"/>
                </a:solidFill>
                <a:latin typeface="Francois One"/>
              </a:rPr>
              <a:t>Chai, </a:t>
            </a:r>
            <a:r>
              <a:rPr lang="en-US" sz="6000" dirty="0" err="1" smtClean="0">
                <a:solidFill>
                  <a:srgbClr val="000000"/>
                </a:solidFill>
                <a:latin typeface="Francois One"/>
              </a:rPr>
              <a:t>lọ</a:t>
            </a:r>
            <a:r>
              <a:rPr lang="en-US" sz="6000" dirty="0" smtClean="0">
                <a:solidFill>
                  <a:srgbClr val="000000"/>
                </a:solidFill>
                <a:latin typeface="Francois One"/>
              </a:rPr>
              <a:t>, </a:t>
            </a:r>
            <a:r>
              <a:rPr lang="en-US" sz="6000" dirty="0" err="1" smtClean="0">
                <a:solidFill>
                  <a:srgbClr val="000000"/>
                </a:solidFill>
                <a:latin typeface="Francois One"/>
              </a:rPr>
              <a:t>túi</a:t>
            </a:r>
            <a:r>
              <a:rPr lang="en-US" sz="6000" dirty="0" smtClean="0">
                <a:solidFill>
                  <a:srgbClr val="000000"/>
                </a:solidFill>
                <a:latin typeface="Francois One"/>
              </a:rPr>
              <a:t> </a:t>
            </a:r>
            <a:r>
              <a:rPr lang="en-US" sz="6000" dirty="0" err="1" smtClean="0">
                <a:solidFill>
                  <a:srgbClr val="000000"/>
                </a:solidFill>
                <a:latin typeface="Francois One"/>
              </a:rPr>
              <a:t>nhựa</a:t>
            </a:r>
            <a:r>
              <a:rPr lang="en-US" sz="6000" dirty="0" smtClean="0">
                <a:solidFill>
                  <a:srgbClr val="000000"/>
                </a:solidFill>
                <a:latin typeface="Francois One"/>
              </a:rPr>
              <a:t> </a:t>
            </a:r>
            <a:r>
              <a:rPr lang="en-US" sz="6000" dirty="0" err="1" smtClean="0">
                <a:solidFill>
                  <a:srgbClr val="000000"/>
                </a:solidFill>
                <a:latin typeface="Francois One"/>
              </a:rPr>
              <a:t>chứa</a:t>
            </a:r>
            <a:r>
              <a:rPr lang="en-US" sz="6000" dirty="0" smtClean="0">
                <a:solidFill>
                  <a:srgbClr val="000000"/>
                </a:solidFill>
                <a:latin typeface="Francois One"/>
              </a:rPr>
              <a:t> </a:t>
            </a:r>
            <a:r>
              <a:rPr lang="en-US" sz="6000" dirty="0" err="1" smtClean="0">
                <a:solidFill>
                  <a:srgbClr val="000000"/>
                </a:solidFill>
                <a:latin typeface="Francois One"/>
              </a:rPr>
              <a:t>thuốc</a:t>
            </a:r>
            <a:r>
              <a:rPr lang="en-US" sz="6000" dirty="0" smtClean="0">
                <a:solidFill>
                  <a:srgbClr val="000000"/>
                </a:solidFill>
                <a:latin typeface="Francois One"/>
              </a:rPr>
              <a:t> </a:t>
            </a:r>
            <a:r>
              <a:rPr lang="en-US" sz="6000" dirty="0" err="1" smtClean="0">
                <a:solidFill>
                  <a:srgbClr val="000000"/>
                </a:solidFill>
                <a:latin typeface="Francois One"/>
              </a:rPr>
              <a:t>trừ</a:t>
            </a:r>
            <a:r>
              <a:rPr lang="en-US" sz="6000" dirty="0" smtClean="0">
                <a:solidFill>
                  <a:srgbClr val="000000"/>
                </a:solidFill>
                <a:latin typeface="Francois One"/>
              </a:rPr>
              <a:t> </a:t>
            </a:r>
            <a:r>
              <a:rPr lang="en-US" sz="6000" dirty="0" err="1" smtClean="0">
                <a:solidFill>
                  <a:srgbClr val="000000"/>
                </a:solidFill>
                <a:latin typeface="Francois One"/>
              </a:rPr>
              <a:t>sâu</a:t>
            </a:r>
            <a:r>
              <a:rPr lang="en-US" sz="6000" dirty="0" smtClean="0">
                <a:solidFill>
                  <a:srgbClr val="000000"/>
                </a:solidFill>
                <a:latin typeface="Francois One"/>
              </a:rPr>
              <a:t>, </a:t>
            </a:r>
            <a:r>
              <a:rPr lang="en-US" sz="6000" dirty="0" err="1" smtClean="0">
                <a:solidFill>
                  <a:srgbClr val="000000"/>
                </a:solidFill>
                <a:latin typeface="Francois One"/>
              </a:rPr>
              <a:t>thuosc</a:t>
            </a:r>
            <a:r>
              <a:rPr lang="en-US" sz="6000" dirty="0" smtClean="0">
                <a:solidFill>
                  <a:srgbClr val="000000"/>
                </a:solidFill>
                <a:latin typeface="Francois One"/>
              </a:rPr>
              <a:t> </a:t>
            </a:r>
            <a:r>
              <a:rPr lang="en-US" sz="6000" dirty="0" err="1" smtClean="0">
                <a:solidFill>
                  <a:srgbClr val="000000"/>
                </a:solidFill>
                <a:latin typeface="Francois One"/>
              </a:rPr>
              <a:t>bảo</a:t>
            </a:r>
            <a:r>
              <a:rPr lang="en-US" sz="6000" dirty="0" smtClean="0">
                <a:solidFill>
                  <a:srgbClr val="000000"/>
                </a:solidFill>
                <a:latin typeface="Francois One"/>
              </a:rPr>
              <a:t> </a:t>
            </a:r>
            <a:r>
              <a:rPr lang="en-US" sz="6000" dirty="0" err="1" smtClean="0">
                <a:solidFill>
                  <a:srgbClr val="000000"/>
                </a:solidFill>
                <a:latin typeface="Francois One"/>
              </a:rPr>
              <a:t>vệ</a:t>
            </a:r>
            <a:r>
              <a:rPr lang="en-US" sz="6000" dirty="0" smtClean="0">
                <a:solidFill>
                  <a:srgbClr val="000000"/>
                </a:solidFill>
                <a:latin typeface="Francois One"/>
              </a:rPr>
              <a:t> </a:t>
            </a:r>
            <a:r>
              <a:rPr lang="en-US" sz="6000" dirty="0" err="1" smtClean="0">
                <a:solidFill>
                  <a:srgbClr val="000000"/>
                </a:solidFill>
                <a:latin typeface="Francois One"/>
              </a:rPr>
              <a:t>thực</a:t>
            </a:r>
            <a:r>
              <a:rPr lang="en-US" sz="6000" dirty="0" smtClean="0">
                <a:solidFill>
                  <a:srgbClr val="000000"/>
                </a:solidFill>
                <a:latin typeface="Francois One"/>
              </a:rPr>
              <a:t> </a:t>
            </a:r>
            <a:r>
              <a:rPr lang="en-US" sz="6000" dirty="0" err="1" smtClean="0">
                <a:solidFill>
                  <a:srgbClr val="000000"/>
                </a:solidFill>
                <a:latin typeface="Francois One"/>
              </a:rPr>
              <a:t>vật</a:t>
            </a:r>
            <a:endParaRPr lang="en-US" sz="6000" dirty="0">
              <a:solidFill>
                <a:srgbClr val="000000"/>
              </a:solidFill>
              <a:latin typeface="Francois One"/>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612999"/>
            <a:ext cx="7238188" cy="5033204"/>
          </a:xfrm>
          <a:custGeom>
            <a:avLst/>
            <a:gdLst/>
            <a:ahLst/>
            <a:cxnLst/>
            <a:rect l="l" t="t" r="r" b="b"/>
            <a:pathLst>
              <a:path w="7238188" h="5033204">
                <a:moveTo>
                  <a:pt x="0" y="0"/>
                </a:moveTo>
                <a:lnTo>
                  <a:pt x="7238188" y="0"/>
                </a:lnTo>
                <a:lnTo>
                  <a:pt x="7238188" y="5033204"/>
                </a:lnTo>
                <a:lnTo>
                  <a:pt x="0" y="5033204"/>
                </a:lnTo>
                <a:lnTo>
                  <a:pt x="0" y="0"/>
                </a:lnTo>
                <a:close/>
              </a:path>
            </a:pathLst>
          </a:custGeom>
          <a:blipFill>
            <a:blip r:embed="rId7"/>
            <a:stretch>
              <a:fillRect l="-1383" r="-15957" b="-12497"/>
            </a:stretch>
          </a:blipFill>
        </p:spPr>
      </p:sp>
      <p:sp>
        <p:nvSpPr>
          <p:cNvPr id="11" name="TextBox 11"/>
          <p:cNvSpPr txBox="1"/>
          <p:nvPr/>
        </p:nvSpPr>
        <p:spPr>
          <a:xfrm>
            <a:off x="-1601780" y="1525739"/>
            <a:ext cx="21491560" cy="1247266"/>
          </a:xfrm>
          <a:prstGeom prst="rect">
            <a:avLst/>
          </a:prstGeom>
        </p:spPr>
        <p:txBody>
          <a:bodyPr lIns="0" tIns="0" rIns="0" bIns="0" rtlCol="0" anchor="t">
            <a:spAutoFit/>
          </a:bodyPr>
          <a:lstStyle/>
          <a:p>
            <a:pPr algn="ctr">
              <a:lnSpc>
                <a:spcPts val="9063"/>
              </a:lnSpc>
            </a:pPr>
            <a:r>
              <a:rPr lang="en-US" sz="10299">
                <a:solidFill>
                  <a:srgbClr val="BE636B"/>
                </a:solidFill>
                <a:latin typeface="Francois One"/>
              </a:rPr>
              <a:t>CHẤT THẢI TỪ Y TẾ</a:t>
            </a:r>
          </a:p>
        </p:txBody>
      </p:sp>
      <p:sp>
        <p:nvSpPr>
          <p:cNvPr id="12" name="TextBox 12"/>
          <p:cNvSpPr txBox="1"/>
          <p:nvPr/>
        </p:nvSpPr>
        <p:spPr>
          <a:xfrm>
            <a:off x="9124950" y="3133869"/>
            <a:ext cx="7284165" cy="5386090"/>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Bold"/>
              </a:rPr>
              <a:t>Chất</a:t>
            </a:r>
            <a:r>
              <a:rPr lang="en-US" sz="6000" dirty="0">
                <a:solidFill>
                  <a:srgbClr val="000000"/>
                </a:solidFill>
                <a:latin typeface="Francois One Bold"/>
              </a:rPr>
              <a:t> </a:t>
            </a:r>
            <a:r>
              <a:rPr lang="en-US" sz="6000" dirty="0" err="1" smtClean="0">
                <a:solidFill>
                  <a:srgbClr val="000000"/>
                </a:solidFill>
                <a:latin typeface="Francois One Bold"/>
              </a:rPr>
              <a:t>thải</a:t>
            </a:r>
            <a:r>
              <a:rPr lang="en-US" sz="6000" dirty="0" smtClean="0">
                <a:solidFill>
                  <a:srgbClr val="000000"/>
                </a:solidFill>
                <a:latin typeface="Francois One Bold"/>
              </a:rPr>
              <a:t> </a:t>
            </a:r>
            <a:r>
              <a:rPr lang="en-US" sz="6000" dirty="0" err="1" smtClean="0">
                <a:solidFill>
                  <a:srgbClr val="000000"/>
                </a:solidFill>
                <a:latin typeface="Francois One Bold"/>
              </a:rPr>
              <a:t>nhựa</a:t>
            </a:r>
            <a:r>
              <a:rPr lang="en-US" sz="6000" dirty="0" smtClean="0">
                <a:solidFill>
                  <a:srgbClr val="000000"/>
                </a:solidFill>
                <a:latin typeface="Francois One Bold"/>
              </a:rPr>
              <a:t> </a:t>
            </a:r>
            <a:r>
              <a:rPr lang="en-US" sz="6000" dirty="0">
                <a:solidFill>
                  <a:srgbClr val="000000"/>
                </a:solidFill>
                <a:latin typeface="Francois One Bold"/>
              </a:rPr>
              <a:t>y tế: bông băng bẩn, kim tiêm, găng tay y </a:t>
            </a:r>
            <a:r>
              <a:rPr lang="vi-VN" sz="6000" dirty="0" err="1">
                <a:solidFill>
                  <a:srgbClr val="000000"/>
                </a:solidFill>
                <a:latin typeface="Francois One Bold"/>
              </a:rPr>
              <a:t>tế</a:t>
            </a:r>
            <a:r>
              <a:rPr lang="vi-VN" sz="6000" dirty="0">
                <a:solidFill>
                  <a:srgbClr val="000000"/>
                </a:solidFill>
                <a:latin typeface="Francois One Bold"/>
              </a:rPr>
              <a:t> </a:t>
            </a:r>
            <a:r>
              <a:rPr lang="vi-VN" sz="6000" dirty="0" err="1">
                <a:solidFill>
                  <a:srgbClr val="000000"/>
                </a:solidFill>
                <a:latin typeface="Francois One Bold"/>
              </a:rPr>
              <a:t>đã</a:t>
            </a:r>
            <a:r>
              <a:rPr lang="vi-VN" sz="6000" dirty="0">
                <a:solidFill>
                  <a:srgbClr val="000000"/>
                </a:solidFill>
                <a:latin typeface="Francois One Bold"/>
              </a:rPr>
              <a:t> </a:t>
            </a:r>
            <a:r>
              <a:rPr lang="vi-VN" sz="6000" dirty="0" err="1">
                <a:solidFill>
                  <a:srgbClr val="000000"/>
                </a:solidFill>
                <a:latin typeface="Francois One Bold"/>
              </a:rPr>
              <a:t>sử</a:t>
            </a:r>
            <a:r>
              <a:rPr lang="vi-VN" sz="6000" dirty="0">
                <a:solidFill>
                  <a:srgbClr val="000000"/>
                </a:solidFill>
                <a:latin typeface="Francois One Bold"/>
              </a:rPr>
              <a:t> </a:t>
            </a:r>
            <a:r>
              <a:rPr lang="vi-VN" sz="6000" dirty="0" err="1">
                <a:solidFill>
                  <a:srgbClr val="000000"/>
                </a:solidFill>
                <a:latin typeface="Francois One Bold"/>
              </a:rPr>
              <a:t>dụng</a:t>
            </a:r>
            <a:r>
              <a:rPr lang="vi-VN" sz="6000" dirty="0">
                <a:solidFill>
                  <a:srgbClr val="000000"/>
                </a:solidFill>
                <a:latin typeface="Francois One Bold"/>
              </a:rPr>
              <a:t>,...</a:t>
            </a:r>
            <a:endParaRPr lang="en-US" sz="6000" dirty="0">
              <a:solidFill>
                <a:srgbClr val="000000"/>
              </a:solidFill>
              <a:latin typeface="Francois One Bold"/>
            </a:endParaRPr>
          </a:p>
          <a:p>
            <a:pPr algn="ctr">
              <a:lnSpc>
                <a:spcPts val="8400"/>
              </a:lnSpc>
              <a:spcBef>
                <a:spcPct val="0"/>
              </a:spcBef>
            </a:pPr>
            <a:endParaRPr lang="en-US" sz="6000" dirty="0">
              <a:solidFill>
                <a:srgbClr val="000000"/>
              </a:solidFill>
              <a:latin typeface="Francois One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630875"/>
            <a:ext cx="7238188" cy="5015328"/>
          </a:xfrm>
          <a:custGeom>
            <a:avLst/>
            <a:gdLst/>
            <a:ahLst/>
            <a:cxnLst/>
            <a:rect l="l" t="t" r="r" b="b"/>
            <a:pathLst>
              <a:path w="7238188" h="5015328">
                <a:moveTo>
                  <a:pt x="0" y="0"/>
                </a:moveTo>
                <a:lnTo>
                  <a:pt x="7238188" y="0"/>
                </a:lnTo>
                <a:lnTo>
                  <a:pt x="7238188" y="5015328"/>
                </a:lnTo>
                <a:lnTo>
                  <a:pt x="0" y="5015328"/>
                </a:lnTo>
                <a:lnTo>
                  <a:pt x="0" y="0"/>
                </a:lnTo>
                <a:close/>
              </a:path>
            </a:pathLst>
          </a:custGeom>
          <a:blipFill>
            <a:blip r:embed="rId7"/>
            <a:stretch>
              <a:fillRect t="-7048" b="-1277"/>
            </a:stretch>
          </a:blipFill>
        </p:spPr>
      </p:sp>
      <p:sp>
        <p:nvSpPr>
          <p:cNvPr id="11" name="TextBox 11"/>
          <p:cNvSpPr txBox="1"/>
          <p:nvPr/>
        </p:nvSpPr>
        <p:spPr>
          <a:xfrm>
            <a:off x="-1601780" y="1468589"/>
            <a:ext cx="21491560" cy="1081531"/>
          </a:xfrm>
          <a:prstGeom prst="rect">
            <a:avLst/>
          </a:prstGeom>
        </p:spPr>
        <p:txBody>
          <a:bodyPr lIns="0" tIns="0" rIns="0" bIns="0" rtlCol="0" anchor="t">
            <a:spAutoFit/>
          </a:bodyPr>
          <a:lstStyle/>
          <a:p>
            <a:pPr algn="ctr">
              <a:lnSpc>
                <a:spcPts val="7743"/>
              </a:lnSpc>
            </a:pPr>
            <a:r>
              <a:rPr lang="en-US" sz="8799" dirty="0">
                <a:solidFill>
                  <a:srgbClr val="BE636B"/>
                </a:solidFill>
                <a:latin typeface="Francois One"/>
              </a:rPr>
              <a:t>CHẤT THẢI TRONG </a:t>
            </a:r>
            <a:r>
              <a:rPr lang="en-US" sz="8799" dirty="0" smtClean="0">
                <a:solidFill>
                  <a:srgbClr val="BE636B"/>
                </a:solidFill>
                <a:latin typeface="Francois One"/>
              </a:rPr>
              <a:t>CÔNG NGHIỆP</a:t>
            </a:r>
            <a:endParaRPr lang="en-US" sz="8799" dirty="0">
              <a:solidFill>
                <a:srgbClr val="BE636B"/>
              </a:solidFill>
              <a:latin typeface="Francois One"/>
            </a:endParaRPr>
          </a:p>
        </p:txBody>
      </p:sp>
      <p:sp>
        <p:nvSpPr>
          <p:cNvPr id="12" name="TextBox 12"/>
          <p:cNvSpPr txBox="1"/>
          <p:nvPr/>
        </p:nvSpPr>
        <p:spPr>
          <a:xfrm>
            <a:off x="9080720" y="2584798"/>
            <a:ext cx="7284165" cy="4308872"/>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Bold"/>
              </a:rPr>
              <a:t>Các</a:t>
            </a:r>
            <a:r>
              <a:rPr lang="en-US" sz="6000" dirty="0">
                <a:solidFill>
                  <a:srgbClr val="000000"/>
                </a:solidFill>
                <a:latin typeface="Francois One Bold"/>
              </a:rPr>
              <a:t> </a:t>
            </a:r>
            <a:r>
              <a:rPr lang="en-US" sz="6000" dirty="0" err="1">
                <a:solidFill>
                  <a:srgbClr val="000000"/>
                </a:solidFill>
                <a:latin typeface="Francois One Bold"/>
              </a:rPr>
              <a:t>vật</a:t>
            </a:r>
            <a:r>
              <a:rPr lang="en-US" sz="6000" dirty="0">
                <a:solidFill>
                  <a:srgbClr val="000000"/>
                </a:solidFill>
                <a:latin typeface="Francois One Bold"/>
              </a:rPr>
              <a:t> </a:t>
            </a:r>
            <a:r>
              <a:rPr lang="en-US" sz="6000" dirty="0" err="1">
                <a:solidFill>
                  <a:srgbClr val="000000"/>
                </a:solidFill>
                <a:latin typeface="Francois One Bold"/>
              </a:rPr>
              <a:t>liệu</a:t>
            </a:r>
            <a:r>
              <a:rPr lang="en-US" sz="6000" dirty="0">
                <a:solidFill>
                  <a:srgbClr val="000000"/>
                </a:solidFill>
                <a:latin typeface="Francois One Bold"/>
              </a:rPr>
              <a:t> </a:t>
            </a:r>
            <a:r>
              <a:rPr lang="en-US" sz="6000" dirty="0" err="1">
                <a:solidFill>
                  <a:srgbClr val="000000"/>
                </a:solidFill>
                <a:latin typeface="Francois One Bold"/>
              </a:rPr>
              <a:t>thải</a:t>
            </a:r>
            <a:r>
              <a:rPr lang="en-US" sz="6000" dirty="0">
                <a:solidFill>
                  <a:srgbClr val="000000"/>
                </a:solidFill>
                <a:latin typeface="Francois One Bold"/>
              </a:rPr>
              <a:t> </a:t>
            </a:r>
            <a:r>
              <a:rPr lang="en-US" sz="6000" dirty="0" err="1">
                <a:solidFill>
                  <a:srgbClr val="000000"/>
                </a:solidFill>
                <a:latin typeface="Francois One Bold"/>
              </a:rPr>
              <a:t>trong</a:t>
            </a:r>
            <a:r>
              <a:rPr lang="en-US" sz="6000" dirty="0">
                <a:solidFill>
                  <a:srgbClr val="000000"/>
                </a:solidFill>
                <a:latin typeface="Francois One Bold"/>
              </a:rPr>
              <a:t> </a:t>
            </a:r>
            <a:r>
              <a:rPr lang="en-US" sz="6000" dirty="0" err="1">
                <a:solidFill>
                  <a:srgbClr val="000000"/>
                </a:solidFill>
                <a:latin typeface="Francois One Bold"/>
              </a:rPr>
              <a:t>công</a:t>
            </a:r>
            <a:r>
              <a:rPr lang="en-US" sz="6000" dirty="0">
                <a:solidFill>
                  <a:srgbClr val="000000"/>
                </a:solidFill>
                <a:latin typeface="Francois One Bold"/>
              </a:rPr>
              <a:t> </a:t>
            </a:r>
            <a:r>
              <a:rPr lang="en-US" sz="6000" dirty="0" err="1">
                <a:solidFill>
                  <a:srgbClr val="000000"/>
                </a:solidFill>
                <a:latin typeface="Francois One Bold"/>
              </a:rPr>
              <a:t>nghiệp</a:t>
            </a:r>
            <a:r>
              <a:rPr lang="en-US" sz="6000" dirty="0">
                <a:solidFill>
                  <a:srgbClr val="000000"/>
                </a:solidFill>
                <a:latin typeface="Francois One Bold"/>
              </a:rPr>
              <a:t>: </a:t>
            </a:r>
            <a:r>
              <a:rPr lang="en-US" sz="6000" dirty="0" err="1">
                <a:solidFill>
                  <a:srgbClr val="000000"/>
                </a:solidFill>
                <a:latin typeface="Francois One Bold"/>
              </a:rPr>
              <a:t>Đồ</a:t>
            </a:r>
            <a:r>
              <a:rPr lang="en-US" sz="6000" dirty="0">
                <a:solidFill>
                  <a:srgbClr val="000000"/>
                </a:solidFill>
                <a:latin typeface="Francois One Bold"/>
              </a:rPr>
              <a:t> </a:t>
            </a:r>
            <a:r>
              <a:rPr lang="en-US" sz="6000" dirty="0" err="1">
                <a:solidFill>
                  <a:srgbClr val="000000"/>
                </a:solidFill>
                <a:latin typeface="Francois One Bold"/>
              </a:rPr>
              <a:t>cao</a:t>
            </a:r>
            <a:r>
              <a:rPr lang="en-US" sz="6000" dirty="0">
                <a:solidFill>
                  <a:srgbClr val="000000"/>
                </a:solidFill>
                <a:latin typeface="Francois One Bold"/>
              </a:rPr>
              <a:t> </a:t>
            </a:r>
            <a:r>
              <a:rPr lang="en-US" sz="6000" dirty="0" err="1">
                <a:solidFill>
                  <a:srgbClr val="000000"/>
                </a:solidFill>
                <a:latin typeface="Francois One Bold"/>
              </a:rPr>
              <a:t>su</a:t>
            </a:r>
            <a:r>
              <a:rPr lang="en-US" sz="6000" dirty="0">
                <a:solidFill>
                  <a:srgbClr val="000000"/>
                </a:solidFill>
                <a:latin typeface="Francois One Bold"/>
              </a:rPr>
              <a:t>, </a:t>
            </a:r>
            <a:r>
              <a:rPr lang="en-US" sz="6000" dirty="0" err="1">
                <a:solidFill>
                  <a:srgbClr val="000000"/>
                </a:solidFill>
                <a:latin typeface="Francois One Bold"/>
              </a:rPr>
              <a:t>đồ</a:t>
            </a:r>
            <a:r>
              <a:rPr lang="en-US" sz="6000" dirty="0">
                <a:solidFill>
                  <a:srgbClr val="000000"/>
                </a:solidFill>
                <a:latin typeface="Francois One Bold"/>
              </a:rPr>
              <a:t> </a:t>
            </a:r>
            <a:r>
              <a:rPr lang="en-US" sz="6000" dirty="0" err="1" smtClean="0">
                <a:solidFill>
                  <a:srgbClr val="000000"/>
                </a:solidFill>
                <a:latin typeface="Francois One Bold"/>
              </a:rPr>
              <a:t>nhựa</a:t>
            </a:r>
            <a:r>
              <a:rPr lang="en-US" sz="6000" dirty="0" smtClean="0">
                <a:solidFill>
                  <a:srgbClr val="000000"/>
                </a:solidFill>
                <a:latin typeface="Francois One Bold"/>
              </a:rPr>
              <a:t>…</a:t>
            </a:r>
            <a:endParaRPr lang="en-US" sz="6000" dirty="0">
              <a:solidFill>
                <a:srgbClr val="000000"/>
              </a:solidFill>
              <a:latin typeface="Francois One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6" name="Group 6"/>
          <p:cNvGrpSpPr/>
          <p:nvPr/>
        </p:nvGrpSpPr>
        <p:grpSpPr>
          <a:xfrm>
            <a:off x="11173566" y="2208859"/>
            <a:ext cx="4464549" cy="6139526"/>
            <a:chOff x="0" y="0"/>
            <a:chExt cx="1175848" cy="1616994"/>
          </a:xfrm>
        </p:grpSpPr>
        <p:sp>
          <p:nvSpPr>
            <p:cNvPr id="7" name="Freeform 7"/>
            <p:cNvSpPr/>
            <p:nvPr/>
          </p:nvSpPr>
          <p:spPr>
            <a:xfrm>
              <a:off x="0" y="0"/>
              <a:ext cx="1175848" cy="1616994"/>
            </a:xfrm>
            <a:custGeom>
              <a:avLst/>
              <a:gdLst/>
              <a:ahLst/>
              <a:cxnLst/>
              <a:rect l="l" t="t" r="r" b="b"/>
              <a:pathLst>
                <a:path w="1175848" h="1616994">
                  <a:moveTo>
                    <a:pt x="88438" y="0"/>
                  </a:moveTo>
                  <a:lnTo>
                    <a:pt x="1087410" y="0"/>
                  </a:lnTo>
                  <a:cubicBezTo>
                    <a:pt x="1110865" y="0"/>
                    <a:pt x="1133360" y="9318"/>
                    <a:pt x="1149945" y="25903"/>
                  </a:cubicBezTo>
                  <a:cubicBezTo>
                    <a:pt x="1166531" y="42488"/>
                    <a:pt x="1175848" y="64983"/>
                    <a:pt x="1175848" y="88438"/>
                  </a:cubicBezTo>
                  <a:lnTo>
                    <a:pt x="1175848" y="1528556"/>
                  </a:lnTo>
                  <a:cubicBezTo>
                    <a:pt x="1175848" y="1577399"/>
                    <a:pt x="1136253" y="1616994"/>
                    <a:pt x="1087410" y="1616994"/>
                  </a:cubicBezTo>
                  <a:lnTo>
                    <a:pt x="88438" y="1616994"/>
                  </a:lnTo>
                  <a:cubicBezTo>
                    <a:pt x="39595" y="1616994"/>
                    <a:pt x="0" y="1577399"/>
                    <a:pt x="0" y="1528556"/>
                  </a:cubicBezTo>
                  <a:lnTo>
                    <a:pt x="0" y="88438"/>
                  </a:lnTo>
                  <a:cubicBezTo>
                    <a:pt x="0" y="39595"/>
                    <a:pt x="39595" y="0"/>
                    <a:pt x="88438" y="0"/>
                  </a:cubicBezTo>
                  <a:close/>
                </a:path>
              </a:pathLst>
            </a:custGeom>
            <a:solidFill>
              <a:srgbClr val="FAFAF8"/>
            </a:solidFill>
          </p:spPr>
        </p:sp>
        <p:sp>
          <p:nvSpPr>
            <p:cNvPr id="8" name="TextBox 8"/>
            <p:cNvSpPr txBox="1"/>
            <p:nvPr/>
          </p:nvSpPr>
          <p:spPr>
            <a:xfrm>
              <a:off x="0" y="-76200"/>
              <a:ext cx="1175848" cy="16931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178997" y="2208859"/>
            <a:ext cx="4459119" cy="5503992"/>
          </a:xfrm>
          <a:custGeom>
            <a:avLst/>
            <a:gdLst/>
            <a:ahLst/>
            <a:cxnLst/>
            <a:rect l="l" t="t" r="r" b="b"/>
            <a:pathLst>
              <a:path w="4459119" h="5503992">
                <a:moveTo>
                  <a:pt x="0" y="0"/>
                </a:moveTo>
                <a:lnTo>
                  <a:pt x="4459118" y="0"/>
                </a:lnTo>
                <a:lnTo>
                  <a:pt x="4459118" y="5503991"/>
                </a:lnTo>
                <a:lnTo>
                  <a:pt x="0" y="5503991"/>
                </a:lnTo>
                <a:lnTo>
                  <a:pt x="0" y="0"/>
                </a:lnTo>
                <a:close/>
              </a:path>
            </a:pathLst>
          </a:custGeom>
          <a:blipFill>
            <a:blip r:embed="rId3"/>
            <a:stretch>
              <a:fillRect l="-26416" t="-3235" r="-64483"/>
            </a:stretch>
          </a:blipFill>
        </p:spPr>
      </p:sp>
      <p:sp>
        <p:nvSpPr>
          <p:cNvPr id="10" name="Freeform 10"/>
          <p:cNvSpPr/>
          <p:nvPr/>
        </p:nvSpPr>
        <p:spPr>
          <a:xfrm>
            <a:off x="10309569" y="1680654"/>
            <a:ext cx="6098694" cy="7060925"/>
          </a:xfrm>
          <a:custGeom>
            <a:avLst/>
            <a:gdLst/>
            <a:ahLst/>
            <a:cxnLst/>
            <a:rect l="l" t="t" r="r" b="b"/>
            <a:pathLst>
              <a:path w="6098694" h="7060925">
                <a:moveTo>
                  <a:pt x="0" y="0"/>
                </a:moveTo>
                <a:lnTo>
                  <a:pt x="6098694" y="0"/>
                </a:lnTo>
                <a:lnTo>
                  <a:pt x="6098694" y="7060925"/>
                </a:lnTo>
                <a:lnTo>
                  <a:pt x="0" y="7060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6"/>
            <a:stretch>
              <a:fillRect/>
            </a:stretch>
          </a:blipFill>
        </p:spPr>
      </p:sp>
      <p:sp>
        <p:nvSpPr>
          <p:cNvPr id="12" name="Freeform 12"/>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6"/>
            <a:stretch>
              <a:fillRect/>
            </a:stretch>
          </a:blipFill>
        </p:spPr>
      </p:sp>
      <p:sp>
        <p:nvSpPr>
          <p:cNvPr id="13" name="TextBox 13"/>
          <p:cNvSpPr txBox="1"/>
          <p:nvPr/>
        </p:nvSpPr>
        <p:spPr>
          <a:xfrm>
            <a:off x="1028700" y="1804479"/>
            <a:ext cx="10980455" cy="2413481"/>
          </a:xfrm>
          <a:prstGeom prst="rect">
            <a:avLst/>
          </a:prstGeom>
        </p:spPr>
        <p:txBody>
          <a:bodyPr lIns="0" tIns="0" rIns="0" bIns="0" rtlCol="0" anchor="t">
            <a:spAutoFit/>
          </a:bodyPr>
          <a:lstStyle/>
          <a:p>
            <a:pPr algn="ctr">
              <a:lnSpc>
                <a:spcPts val="10032"/>
              </a:lnSpc>
            </a:pPr>
            <a:r>
              <a:rPr lang="en-US" sz="4400" dirty="0">
                <a:solidFill>
                  <a:srgbClr val="FD2514"/>
                </a:solidFill>
                <a:latin typeface="Bungee Shade"/>
              </a:rPr>
              <a:t>CHẤT THẢI </a:t>
            </a:r>
            <a:r>
              <a:rPr lang="en-US" sz="4400" dirty="0" err="1" smtClean="0">
                <a:solidFill>
                  <a:srgbClr val="FD2514"/>
                </a:solidFill>
                <a:latin typeface="Bungee Shade"/>
              </a:rPr>
              <a:t>nhựa</a:t>
            </a:r>
            <a:r>
              <a:rPr lang="en-US" sz="4400" dirty="0" smtClean="0">
                <a:solidFill>
                  <a:srgbClr val="FD2514"/>
                </a:solidFill>
                <a:latin typeface="Bungee Shade"/>
              </a:rPr>
              <a:t> </a:t>
            </a:r>
          </a:p>
          <a:p>
            <a:pPr algn="ctr">
              <a:lnSpc>
                <a:spcPts val="10032"/>
              </a:lnSpc>
            </a:pPr>
            <a:r>
              <a:rPr lang="en-US" sz="4400" dirty="0" smtClean="0">
                <a:solidFill>
                  <a:srgbClr val="FD2514"/>
                </a:solidFill>
                <a:latin typeface="Bungee Shade"/>
              </a:rPr>
              <a:t>TRONG SING HOẠT </a:t>
            </a:r>
            <a:endParaRPr lang="en-US" sz="4400" dirty="0">
              <a:solidFill>
                <a:srgbClr val="FD2514"/>
              </a:solidFill>
              <a:latin typeface="Bungee Shade"/>
            </a:endParaRPr>
          </a:p>
        </p:txBody>
      </p:sp>
      <p:sp>
        <p:nvSpPr>
          <p:cNvPr id="14" name="Freeform 14"/>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7"/>
            <a:stretch>
              <a:fillRect/>
            </a:stretch>
          </a:blipFill>
        </p:spPr>
      </p:sp>
      <p:sp>
        <p:nvSpPr>
          <p:cNvPr id="15" name="TextBox 15"/>
          <p:cNvSpPr txBox="1"/>
          <p:nvPr/>
        </p:nvSpPr>
        <p:spPr>
          <a:xfrm>
            <a:off x="2061766" y="4671964"/>
            <a:ext cx="7967890" cy="2821285"/>
          </a:xfrm>
          <a:prstGeom prst="rect">
            <a:avLst/>
          </a:prstGeom>
        </p:spPr>
        <p:txBody>
          <a:bodyPr wrap="square" lIns="0" tIns="0" rIns="0" bIns="0" rtlCol="0" anchor="t">
            <a:spAutoFit/>
          </a:bodyPr>
          <a:lstStyle/>
          <a:p>
            <a:pPr algn="ctr">
              <a:lnSpc>
                <a:spcPts val="5485"/>
              </a:lnSpc>
            </a:pP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nhựa</a:t>
            </a:r>
            <a:r>
              <a:rPr lang="en-US" sz="4986" dirty="0" smtClean="0">
                <a:solidFill>
                  <a:srgbClr val="BE636B"/>
                </a:solidFill>
                <a:latin typeface="Francois One"/>
              </a:rPr>
              <a:t> </a:t>
            </a:r>
            <a:r>
              <a:rPr lang="en-US" sz="4986" dirty="0" err="1" smtClean="0">
                <a:solidFill>
                  <a:srgbClr val="BE636B"/>
                </a:solidFill>
                <a:latin typeface="Francois One"/>
              </a:rPr>
              <a:t>được</a:t>
            </a:r>
            <a:r>
              <a:rPr lang="en-US" sz="4986" dirty="0" smtClean="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ra</a:t>
            </a:r>
            <a:r>
              <a:rPr lang="en-US" sz="4986" dirty="0" smtClean="0">
                <a:solidFill>
                  <a:srgbClr val="BE636B"/>
                </a:solidFill>
                <a:latin typeface="Francois One"/>
              </a:rPr>
              <a:t> </a:t>
            </a:r>
            <a:r>
              <a:rPr lang="en-US" sz="4986" dirty="0" err="1" smtClean="0">
                <a:solidFill>
                  <a:srgbClr val="BE636B"/>
                </a:solidFill>
                <a:latin typeface="Francois One"/>
              </a:rPr>
              <a:t>chủ</a:t>
            </a:r>
            <a:r>
              <a:rPr lang="en-US" sz="4986" dirty="0" smtClean="0">
                <a:solidFill>
                  <a:srgbClr val="BE636B"/>
                </a:solidFill>
                <a:latin typeface="Francois One"/>
              </a:rPr>
              <a:t> </a:t>
            </a:r>
            <a:r>
              <a:rPr lang="en-US" sz="4986" dirty="0" err="1" smtClean="0">
                <a:solidFill>
                  <a:srgbClr val="BE636B"/>
                </a:solidFill>
                <a:latin typeface="Francois One"/>
              </a:rPr>
              <a:t>yếu</a:t>
            </a:r>
            <a:r>
              <a:rPr lang="en-US" sz="4986" dirty="0" smtClean="0">
                <a:solidFill>
                  <a:srgbClr val="BE636B"/>
                </a:solidFill>
                <a:latin typeface="Francois One"/>
              </a:rPr>
              <a:t> </a:t>
            </a:r>
            <a:r>
              <a:rPr lang="en-US" sz="4986" dirty="0" err="1" smtClean="0">
                <a:solidFill>
                  <a:srgbClr val="BE636B"/>
                </a:solidFill>
                <a:latin typeface="Francois One"/>
              </a:rPr>
              <a:t>từ</a:t>
            </a:r>
            <a:r>
              <a:rPr lang="en-US" sz="4986" dirty="0">
                <a:solidFill>
                  <a:srgbClr val="BE636B"/>
                </a:solidFill>
                <a:latin typeface="Francois One"/>
              </a:rPr>
              <a:t> </a:t>
            </a:r>
            <a:r>
              <a:rPr lang="en-US" sz="4986" dirty="0" err="1" smtClean="0">
                <a:solidFill>
                  <a:srgbClr val="BE636B"/>
                </a:solidFill>
                <a:latin typeface="Francois One"/>
              </a:rPr>
              <a:t>túi</a:t>
            </a:r>
            <a:r>
              <a:rPr lang="en-US" sz="4986" dirty="0" smtClean="0">
                <a:solidFill>
                  <a:srgbClr val="BE636B"/>
                </a:solidFill>
                <a:latin typeface="Francois One"/>
              </a:rPr>
              <a:t> </a:t>
            </a:r>
            <a:r>
              <a:rPr lang="en-US" sz="4986" dirty="0" err="1" smtClean="0">
                <a:solidFill>
                  <a:srgbClr val="BE636B"/>
                </a:solidFill>
                <a:latin typeface="Francois One"/>
              </a:rPr>
              <a:t>chứa</a:t>
            </a:r>
            <a:r>
              <a:rPr lang="en-US" sz="4986" dirty="0" smtClean="0">
                <a:solidFill>
                  <a:srgbClr val="BE636B"/>
                </a:solidFill>
                <a:latin typeface="Francois One"/>
              </a:rPr>
              <a:t> </a:t>
            </a:r>
            <a:r>
              <a:rPr lang="en-US" sz="4986" dirty="0" err="1" smtClean="0">
                <a:solidFill>
                  <a:srgbClr val="BE636B"/>
                </a:solidFill>
                <a:latin typeface="Francois One"/>
              </a:rPr>
              <a:t>thực</a:t>
            </a:r>
            <a:r>
              <a:rPr lang="en-US" sz="4986" dirty="0" smtClean="0">
                <a:solidFill>
                  <a:srgbClr val="BE636B"/>
                </a:solidFill>
                <a:latin typeface="Francois One"/>
              </a:rPr>
              <a:t> </a:t>
            </a:r>
            <a:r>
              <a:rPr lang="en-US" sz="4986" dirty="0" err="1" smtClean="0">
                <a:solidFill>
                  <a:srgbClr val="BE636B"/>
                </a:solidFill>
                <a:latin typeface="Francois One"/>
              </a:rPr>
              <a:t>phẩm</a:t>
            </a:r>
            <a:r>
              <a:rPr lang="en-US" sz="4986" dirty="0" smtClean="0">
                <a:solidFill>
                  <a:srgbClr val="BE636B"/>
                </a:solidFill>
                <a:latin typeface="Francois One"/>
              </a:rPr>
              <a:t>, chai , </a:t>
            </a:r>
            <a:r>
              <a:rPr lang="en-US" sz="4986" dirty="0" err="1" smtClean="0">
                <a:solidFill>
                  <a:srgbClr val="BE636B"/>
                </a:solidFill>
                <a:latin typeface="Francois One"/>
              </a:rPr>
              <a:t>lọ</a:t>
            </a:r>
            <a:r>
              <a:rPr lang="en-US" sz="4986" dirty="0" smtClean="0">
                <a:solidFill>
                  <a:srgbClr val="BE636B"/>
                </a:solidFill>
                <a:latin typeface="Francois One"/>
              </a:rPr>
              <a:t> </a:t>
            </a:r>
            <a:r>
              <a:rPr lang="en-US" sz="4986" dirty="0" err="1" smtClean="0">
                <a:solidFill>
                  <a:srgbClr val="BE636B"/>
                </a:solidFill>
                <a:latin typeface="Francois One"/>
              </a:rPr>
              <a:t>chưa</a:t>
            </a:r>
            <a:r>
              <a:rPr lang="en-US" sz="4986" dirty="0" smtClean="0">
                <a:solidFill>
                  <a:srgbClr val="BE636B"/>
                </a:solidFill>
                <a:latin typeface="Francois One"/>
              </a:rPr>
              <a:t> </a:t>
            </a:r>
            <a:r>
              <a:rPr lang="en-US" sz="4986" dirty="0" err="1" smtClean="0">
                <a:solidFill>
                  <a:srgbClr val="BE636B"/>
                </a:solidFill>
                <a:latin typeface="Francois One"/>
              </a:rPr>
              <a:t>nước</a:t>
            </a:r>
            <a:r>
              <a:rPr lang="en-US" sz="4986" dirty="0" smtClean="0">
                <a:solidFill>
                  <a:srgbClr val="BE636B"/>
                </a:solidFill>
                <a:latin typeface="Francois One"/>
              </a:rPr>
              <a:t> </a:t>
            </a:r>
            <a:r>
              <a:rPr lang="en-US" sz="4986" dirty="0" err="1" smtClean="0">
                <a:solidFill>
                  <a:srgbClr val="BE636B"/>
                </a:solidFill>
                <a:latin typeface="Francois One"/>
              </a:rPr>
              <a:t>uống</a:t>
            </a:r>
            <a:r>
              <a:rPr lang="en-US" sz="4986" dirty="0" smtClean="0">
                <a:solidFill>
                  <a:srgbClr val="BE636B"/>
                </a:solidFill>
                <a:latin typeface="Francois One"/>
              </a:rPr>
              <a:t>…</a:t>
            </a:r>
            <a:endParaRPr lang="en-US" sz="4986" dirty="0">
              <a:solidFill>
                <a:srgbClr val="BE636B"/>
              </a:solidFill>
              <a:latin typeface="Francois One"/>
            </a:endParaRPr>
          </a:p>
        </p:txBody>
      </p:sp>
      <p:sp>
        <p:nvSpPr>
          <p:cNvPr id="16" name="Freeform 16"/>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7"/>
            <a:stretch>
              <a:fillRect/>
            </a:stretch>
          </a:blipFill>
        </p:spPr>
      </p:sp>
      <p:sp>
        <p:nvSpPr>
          <p:cNvPr id="17" name="Freeform 17"/>
          <p:cNvSpPr/>
          <p:nvPr/>
        </p:nvSpPr>
        <p:spPr>
          <a:xfrm>
            <a:off x="11906141" y="6253041"/>
            <a:ext cx="389391" cy="385010"/>
          </a:xfrm>
          <a:custGeom>
            <a:avLst/>
            <a:gdLst/>
            <a:ahLst/>
            <a:cxnLst/>
            <a:rect l="l" t="t" r="r" b="b"/>
            <a:pathLst>
              <a:path w="389391" h="385010">
                <a:moveTo>
                  <a:pt x="0" y="0"/>
                </a:moveTo>
                <a:lnTo>
                  <a:pt x="389391" y="0"/>
                </a:lnTo>
                <a:lnTo>
                  <a:pt x="389391" y="385010"/>
                </a:lnTo>
                <a:lnTo>
                  <a:pt x="0" y="3850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4238286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TextBox 7"/>
          <p:cNvSpPr txBox="1"/>
          <p:nvPr/>
        </p:nvSpPr>
        <p:spPr>
          <a:xfrm>
            <a:off x="3240060" y="921109"/>
            <a:ext cx="10447218" cy="1319275"/>
          </a:xfrm>
          <a:prstGeom prst="rect">
            <a:avLst/>
          </a:prstGeom>
        </p:spPr>
        <p:txBody>
          <a:bodyPr lIns="0" tIns="0" rIns="0" bIns="0" rtlCol="0" anchor="t">
            <a:spAutoFit/>
          </a:bodyPr>
          <a:lstStyle/>
          <a:p>
            <a:pPr algn="ctr">
              <a:lnSpc>
                <a:spcPts val="9591"/>
              </a:lnSpc>
            </a:pPr>
            <a:r>
              <a:rPr lang="en-US" sz="10899" dirty="0">
                <a:solidFill>
                  <a:srgbClr val="FD2514"/>
                </a:solidFill>
                <a:latin typeface="Francois One"/>
              </a:rPr>
              <a:t>HẬU QUẢ</a:t>
            </a:r>
          </a:p>
        </p:txBody>
      </p:sp>
      <p:sp>
        <p:nvSpPr>
          <p:cNvPr id="8" name="Freeform 8"/>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9" name="Freeform 9"/>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10" name="Freeform 10"/>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1" name="TextBox 11"/>
          <p:cNvSpPr txBox="1"/>
          <p:nvPr/>
        </p:nvSpPr>
        <p:spPr>
          <a:xfrm>
            <a:off x="2363955" y="2232199"/>
            <a:ext cx="15022689" cy="7809830"/>
          </a:xfrm>
          <a:prstGeom prst="rect">
            <a:avLst/>
          </a:prstGeom>
        </p:spPr>
        <p:txBody>
          <a:bodyPr lIns="0" tIns="0" rIns="0" bIns="0" rtlCol="0" anchor="t">
            <a:spAutoFit/>
          </a:bodyPr>
          <a:lstStyle/>
          <a:p>
            <a:pPr>
              <a:lnSpc>
                <a:spcPts val="8650"/>
              </a:lnSpc>
            </a:pPr>
            <a:r>
              <a:rPr lang="en-US" sz="6179" dirty="0" err="1">
                <a:solidFill>
                  <a:srgbClr val="BE636B"/>
                </a:solidFill>
                <a:latin typeface="Francois One Bold"/>
              </a:rPr>
              <a:t>Hậu</a:t>
            </a:r>
            <a:r>
              <a:rPr lang="en-US" sz="6179" dirty="0">
                <a:solidFill>
                  <a:srgbClr val="BE636B"/>
                </a:solidFill>
                <a:latin typeface="Francois One Bold"/>
              </a:rPr>
              <a:t> </a:t>
            </a:r>
            <a:r>
              <a:rPr lang="en-US" sz="6179" dirty="0" err="1">
                <a:solidFill>
                  <a:srgbClr val="BE636B"/>
                </a:solidFill>
                <a:latin typeface="Francois One Bold"/>
              </a:rPr>
              <a:t>quả</a:t>
            </a:r>
            <a:r>
              <a:rPr lang="en-US" sz="6179" dirty="0">
                <a:solidFill>
                  <a:srgbClr val="BE636B"/>
                </a:solidFill>
                <a:latin typeface="Francois One Bold"/>
              </a:rPr>
              <a:t> </a:t>
            </a:r>
            <a:r>
              <a:rPr lang="en-US" sz="6179" dirty="0" err="1">
                <a:solidFill>
                  <a:srgbClr val="BE636B"/>
                </a:solidFill>
                <a:latin typeface="Francois One Bold"/>
              </a:rPr>
              <a:t>của</a:t>
            </a:r>
            <a:r>
              <a:rPr lang="en-US" sz="6179" dirty="0">
                <a:solidFill>
                  <a:srgbClr val="BE636B"/>
                </a:solidFill>
                <a:latin typeface="Francois One Bold"/>
              </a:rPr>
              <a:t> ô </a:t>
            </a:r>
            <a:r>
              <a:rPr lang="en-US" sz="6179" dirty="0" err="1">
                <a:solidFill>
                  <a:srgbClr val="BE636B"/>
                </a:solidFill>
                <a:latin typeface="Francois One Bold"/>
              </a:rPr>
              <a:t>nhiễm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thải</a:t>
            </a:r>
            <a:r>
              <a:rPr lang="en-US" sz="6179" dirty="0">
                <a:solidFill>
                  <a:srgbClr val="BE636B"/>
                </a:solidFill>
                <a:latin typeface="Francois One Bold"/>
              </a:rPr>
              <a:t> </a:t>
            </a:r>
            <a:r>
              <a:rPr lang="en-US" sz="6179" dirty="0" err="1" smtClean="0">
                <a:solidFill>
                  <a:srgbClr val="BE636B"/>
                </a:solidFill>
                <a:latin typeface="Francois One Bold"/>
              </a:rPr>
              <a:t>nhựa</a:t>
            </a:r>
            <a:r>
              <a:rPr lang="en-US" sz="6179" dirty="0" smtClean="0">
                <a:solidFill>
                  <a:srgbClr val="BE636B"/>
                </a:solidFill>
                <a:latin typeface="Francois One Bold"/>
              </a:rPr>
              <a:t>:</a:t>
            </a:r>
            <a:endParaRPr lang="en-US" sz="6179" dirty="0">
              <a:solidFill>
                <a:srgbClr val="BE636B"/>
              </a:solidFill>
              <a:latin typeface="Francois One Bold"/>
            </a:endParaRPr>
          </a:p>
          <a:p>
            <a:pPr>
              <a:lnSpc>
                <a:spcPts val="8650"/>
              </a:lnSpc>
            </a:pPr>
            <a:r>
              <a:rPr lang="en-US" sz="6179" dirty="0">
                <a:solidFill>
                  <a:srgbClr val="BE636B"/>
                </a:solidFill>
                <a:latin typeface="Francois One Bold"/>
              </a:rPr>
              <a:t>1. </a:t>
            </a:r>
            <a:r>
              <a:rPr lang="en-US" sz="6179" dirty="0" err="1">
                <a:solidFill>
                  <a:srgbClr val="BE636B"/>
                </a:solidFill>
                <a:latin typeface="Francois One Bold"/>
              </a:rPr>
              <a:t>Ảnh</a:t>
            </a:r>
            <a:r>
              <a:rPr lang="en-US" sz="6179" dirty="0">
                <a:solidFill>
                  <a:srgbClr val="BE636B"/>
                </a:solidFill>
                <a:latin typeface="Francois One Bold"/>
              </a:rPr>
              <a:t> </a:t>
            </a:r>
            <a:r>
              <a:rPr lang="en-US" sz="6179" dirty="0" err="1">
                <a:solidFill>
                  <a:srgbClr val="BE636B"/>
                </a:solidFill>
                <a:latin typeface="Francois One Bold"/>
              </a:rPr>
              <a:t>hưởng</a:t>
            </a:r>
            <a:r>
              <a:rPr lang="en-US" sz="6179" dirty="0">
                <a:solidFill>
                  <a:srgbClr val="BE636B"/>
                </a:solidFill>
                <a:latin typeface="Francois One Bold"/>
              </a:rPr>
              <a:t> </a:t>
            </a:r>
            <a:r>
              <a:rPr lang="en-US" sz="6179" dirty="0" err="1">
                <a:solidFill>
                  <a:srgbClr val="BE636B"/>
                </a:solidFill>
                <a:latin typeface="Francois One Bold"/>
              </a:rPr>
              <a:t>đến</a:t>
            </a:r>
            <a:r>
              <a:rPr lang="en-US" sz="6179" dirty="0">
                <a:solidFill>
                  <a:srgbClr val="BE636B"/>
                </a:solidFill>
                <a:latin typeface="Francois One Bold"/>
              </a:rPr>
              <a:t> </a:t>
            </a:r>
            <a:r>
              <a:rPr lang="en-US" sz="6179" dirty="0" err="1">
                <a:solidFill>
                  <a:srgbClr val="BE636B"/>
                </a:solidFill>
                <a:latin typeface="Francois One Bold"/>
              </a:rPr>
              <a:t>sức</a:t>
            </a:r>
            <a:r>
              <a:rPr lang="en-US" sz="6179" dirty="0">
                <a:solidFill>
                  <a:srgbClr val="BE636B"/>
                </a:solidFill>
                <a:latin typeface="Francois One Bold"/>
              </a:rPr>
              <a:t> </a:t>
            </a:r>
            <a:r>
              <a:rPr lang="en-US" sz="6179" dirty="0" err="1">
                <a:solidFill>
                  <a:srgbClr val="BE636B"/>
                </a:solidFill>
                <a:latin typeface="Francois One Bold"/>
              </a:rPr>
              <a:t>khỏe</a:t>
            </a:r>
            <a:r>
              <a:rPr lang="en-US" sz="6179" dirty="0">
                <a:solidFill>
                  <a:srgbClr val="BE636B"/>
                </a:solidFill>
                <a:latin typeface="Francois One Bold"/>
              </a:rPr>
              <a:t> con </a:t>
            </a:r>
            <a:r>
              <a:rPr lang="en-US" sz="6179" dirty="0" err="1">
                <a:solidFill>
                  <a:srgbClr val="BE636B"/>
                </a:solidFill>
                <a:latin typeface="Francois One Bold"/>
              </a:rPr>
              <a:t>người</a:t>
            </a:r>
            <a:r>
              <a:rPr lang="en-US" sz="6179" dirty="0">
                <a:solidFill>
                  <a:srgbClr val="BE636B"/>
                </a:solidFill>
                <a:latin typeface="Francois One Bold"/>
              </a:rPr>
              <a:t>.</a:t>
            </a:r>
          </a:p>
          <a:p>
            <a:pPr>
              <a:lnSpc>
                <a:spcPts val="8650"/>
              </a:lnSpc>
            </a:pPr>
            <a:r>
              <a:rPr lang="en-US" sz="6179" dirty="0">
                <a:solidFill>
                  <a:srgbClr val="BE636B"/>
                </a:solidFill>
                <a:latin typeface="Francois One Bold"/>
              </a:rPr>
              <a:t>2. </a:t>
            </a:r>
            <a:r>
              <a:rPr lang="en-US" sz="6179" dirty="0" err="1">
                <a:solidFill>
                  <a:srgbClr val="BE636B"/>
                </a:solidFill>
                <a:latin typeface="Francois One Bold"/>
              </a:rPr>
              <a:t>Phá</a:t>
            </a:r>
            <a:r>
              <a:rPr lang="en-US" sz="6179" dirty="0">
                <a:solidFill>
                  <a:srgbClr val="BE636B"/>
                </a:solidFill>
                <a:latin typeface="Francois One Bold"/>
              </a:rPr>
              <a:t> </a:t>
            </a:r>
            <a:r>
              <a:rPr lang="en-US" sz="6179" dirty="0" err="1">
                <a:solidFill>
                  <a:srgbClr val="BE636B"/>
                </a:solidFill>
                <a:latin typeface="Francois One Bold"/>
              </a:rPr>
              <a:t>hủy</a:t>
            </a:r>
            <a:r>
              <a:rPr lang="en-US" sz="6179" dirty="0">
                <a:solidFill>
                  <a:srgbClr val="BE636B"/>
                </a:solidFill>
                <a:latin typeface="Francois One Bold"/>
              </a:rPr>
              <a:t> </a:t>
            </a:r>
            <a:r>
              <a:rPr lang="en-US" sz="6179" dirty="0" err="1">
                <a:solidFill>
                  <a:srgbClr val="BE636B"/>
                </a:solidFill>
                <a:latin typeface="Francois One Bold"/>
              </a:rPr>
              <a:t>môi</a:t>
            </a:r>
            <a:r>
              <a:rPr lang="en-US" sz="6179" dirty="0">
                <a:solidFill>
                  <a:srgbClr val="BE636B"/>
                </a:solidFill>
                <a:latin typeface="Francois One Bold"/>
              </a:rPr>
              <a:t> </a:t>
            </a:r>
            <a:r>
              <a:rPr lang="en-US" sz="6179" dirty="0" err="1">
                <a:solidFill>
                  <a:srgbClr val="BE636B"/>
                </a:solidFill>
                <a:latin typeface="Francois One Bold"/>
              </a:rPr>
              <a:t>trường</a:t>
            </a:r>
            <a:r>
              <a:rPr lang="en-US" sz="6179" dirty="0">
                <a:solidFill>
                  <a:srgbClr val="BE636B"/>
                </a:solidFill>
                <a:latin typeface="Francois One Bold"/>
              </a:rPr>
              <a:t>.(</a:t>
            </a:r>
            <a:r>
              <a:rPr lang="en-US" sz="6179" dirty="0" err="1">
                <a:solidFill>
                  <a:srgbClr val="BE636B"/>
                </a:solidFill>
                <a:latin typeface="Francois One Bold"/>
              </a:rPr>
              <a:t>Đất</a:t>
            </a:r>
            <a:r>
              <a:rPr lang="en-US" sz="6179" dirty="0">
                <a:solidFill>
                  <a:srgbClr val="BE636B"/>
                </a:solidFill>
                <a:latin typeface="Francois One Bold"/>
              </a:rPr>
              <a:t>, </a:t>
            </a:r>
            <a:r>
              <a:rPr lang="en-US" sz="6179" dirty="0" err="1">
                <a:solidFill>
                  <a:srgbClr val="BE636B"/>
                </a:solidFill>
                <a:latin typeface="Francois One Bold"/>
              </a:rPr>
              <a:t>nước</a:t>
            </a:r>
            <a:r>
              <a:rPr lang="en-US" sz="6179" dirty="0">
                <a:solidFill>
                  <a:srgbClr val="BE636B"/>
                </a:solidFill>
                <a:latin typeface="Francois One Bold"/>
              </a:rPr>
              <a:t>, </a:t>
            </a:r>
            <a:r>
              <a:rPr lang="en-US" sz="6179" dirty="0" err="1">
                <a:solidFill>
                  <a:srgbClr val="BE636B"/>
                </a:solidFill>
                <a:latin typeface="Francois One Bold"/>
              </a:rPr>
              <a:t>không</a:t>
            </a:r>
            <a:r>
              <a:rPr lang="en-US" sz="6179" dirty="0">
                <a:solidFill>
                  <a:srgbClr val="BE636B"/>
                </a:solidFill>
                <a:latin typeface="Francois One Bold"/>
              </a:rPr>
              <a:t> </a:t>
            </a:r>
            <a:r>
              <a:rPr lang="en-US" sz="6179" dirty="0" err="1">
                <a:solidFill>
                  <a:srgbClr val="BE636B"/>
                </a:solidFill>
                <a:latin typeface="Francois One Bold"/>
              </a:rPr>
              <a:t>khí</a:t>
            </a:r>
            <a:r>
              <a:rPr lang="en-US" sz="6179" dirty="0">
                <a:solidFill>
                  <a:srgbClr val="BE636B"/>
                </a:solidFill>
                <a:latin typeface="Francois One Bold"/>
              </a:rPr>
              <a:t>)</a:t>
            </a:r>
          </a:p>
          <a:p>
            <a:pPr>
              <a:lnSpc>
                <a:spcPts val="8650"/>
              </a:lnSpc>
            </a:pPr>
            <a:r>
              <a:rPr lang="en-US" sz="6179" dirty="0">
                <a:solidFill>
                  <a:srgbClr val="BE636B"/>
                </a:solidFill>
                <a:latin typeface="Francois One Bold"/>
              </a:rPr>
              <a:t>3. </a:t>
            </a:r>
            <a:r>
              <a:rPr lang="en-US" sz="6179" dirty="0" err="1">
                <a:solidFill>
                  <a:srgbClr val="BE636B"/>
                </a:solidFill>
                <a:latin typeface="Francois One Bold"/>
              </a:rPr>
              <a:t>Thiệt</a:t>
            </a:r>
            <a:r>
              <a:rPr lang="en-US" sz="6179" dirty="0">
                <a:solidFill>
                  <a:srgbClr val="BE636B"/>
                </a:solidFill>
                <a:latin typeface="Francois One Bold"/>
              </a:rPr>
              <a:t> </a:t>
            </a:r>
            <a:r>
              <a:rPr lang="en-US" sz="6179" dirty="0" err="1">
                <a:solidFill>
                  <a:srgbClr val="BE636B"/>
                </a:solidFill>
                <a:latin typeface="Francois One Bold"/>
              </a:rPr>
              <a:t>hại</a:t>
            </a:r>
            <a:r>
              <a:rPr lang="en-US" sz="6179" dirty="0">
                <a:solidFill>
                  <a:srgbClr val="BE636B"/>
                </a:solidFill>
                <a:latin typeface="Francois One Bold"/>
              </a:rPr>
              <a:t> </a:t>
            </a:r>
            <a:r>
              <a:rPr lang="en-US" sz="6179" dirty="0" err="1">
                <a:solidFill>
                  <a:srgbClr val="BE636B"/>
                </a:solidFill>
                <a:latin typeface="Francois One Bold"/>
              </a:rPr>
              <a:t>kinh</a:t>
            </a:r>
            <a:r>
              <a:rPr lang="en-US" sz="6179" dirty="0">
                <a:solidFill>
                  <a:srgbClr val="BE636B"/>
                </a:solidFill>
                <a:latin typeface="Francois One Bold"/>
              </a:rPr>
              <a:t> </a:t>
            </a:r>
            <a:r>
              <a:rPr lang="en-US" sz="6179" dirty="0" err="1">
                <a:solidFill>
                  <a:srgbClr val="BE636B"/>
                </a:solidFill>
                <a:latin typeface="Francois One Bold"/>
              </a:rPr>
              <a:t>tế</a:t>
            </a:r>
            <a:r>
              <a:rPr lang="en-US" sz="6179" dirty="0">
                <a:solidFill>
                  <a:srgbClr val="BE636B"/>
                </a:solidFill>
                <a:latin typeface="Francois One Bold"/>
              </a:rPr>
              <a:t>.(Chi </a:t>
            </a:r>
            <a:r>
              <a:rPr lang="en-US" sz="6179" dirty="0" err="1">
                <a:solidFill>
                  <a:srgbClr val="BE636B"/>
                </a:solidFill>
                <a:latin typeface="Francois One Bold"/>
              </a:rPr>
              <a:t>tiền</a:t>
            </a:r>
            <a:r>
              <a:rPr lang="en-US" sz="6179" dirty="0">
                <a:solidFill>
                  <a:srgbClr val="BE636B"/>
                </a:solidFill>
                <a:latin typeface="Francois One Bold"/>
              </a:rPr>
              <a:t> </a:t>
            </a:r>
            <a:r>
              <a:rPr lang="en-US" sz="6179" dirty="0" err="1">
                <a:solidFill>
                  <a:srgbClr val="BE636B"/>
                </a:solidFill>
                <a:latin typeface="Francois One Bold"/>
              </a:rPr>
              <a:t>để</a:t>
            </a:r>
            <a:r>
              <a:rPr lang="en-US" sz="6179" dirty="0">
                <a:solidFill>
                  <a:srgbClr val="BE636B"/>
                </a:solidFill>
                <a:latin typeface="Francois One Bold"/>
              </a:rPr>
              <a:t> </a:t>
            </a:r>
            <a:r>
              <a:rPr lang="en-US" sz="6179" dirty="0" err="1">
                <a:solidFill>
                  <a:srgbClr val="BE636B"/>
                </a:solidFill>
                <a:latin typeface="Francois One Bold"/>
              </a:rPr>
              <a:t>xử</a:t>
            </a:r>
            <a:r>
              <a:rPr lang="en-US" sz="6179" dirty="0">
                <a:solidFill>
                  <a:srgbClr val="BE636B"/>
                </a:solidFill>
                <a:latin typeface="Francois One Bold"/>
              </a:rPr>
              <a:t> </a:t>
            </a:r>
            <a:r>
              <a:rPr lang="en-US" sz="6179" dirty="0" err="1">
                <a:solidFill>
                  <a:srgbClr val="BE636B"/>
                </a:solidFill>
                <a:latin typeface="Francois One Bold"/>
              </a:rPr>
              <a:t>lý</a:t>
            </a:r>
            <a:r>
              <a:rPr lang="en-US" sz="6179" dirty="0">
                <a:solidFill>
                  <a:srgbClr val="BE636B"/>
                </a:solidFill>
                <a:latin typeface="Francois One Bold"/>
              </a:rPr>
              <a:t> </a:t>
            </a:r>
            <a:r>
              <a:rPr lang="en-US" sz="6179" dirty="0" err="1">
                <a:solidFill>
                  <a:srgbClr val="BE636B"/>
                </a:solidFill>
                <a:latin typeface="Francois One Bold"/>
              </a:rPr>
              <a:t>rác</a:t>
            </a:r>
            <a:r>
              <a:rPr lang="en-US" sz="6179" dirty="0">
                <a:solidFill>
                  <a:srgbClr val="BE636B"/>
                </a:solidFill>
                <a:latin typeface="Francois One Bold"/>
              </a:rPr>
              <a:t>)</a:t>
            </a:r>
          </a:p>
          <a:p>
            <a:pPr>
              <a:lnSpc>
                <a:spcPts val="8650"/>
              </a:lnSpc>
              <a:spcBef>
                <a:spcPct val="0"/>
              </a:spcBef>
            </a:pPr>
            <a:r>
              <a:rPr lang="en-US" sz="6179" dirty="0">
                <a:solidFill>
                  <a:srgbClr val="BE636B"/>
                </a:solidFill>
                <a:latin typeface="Francois One Bold"/>
              </a:rPr>
              <a:t>4. </a:t>
            </a:r>
            <a:r>
              <a:rPr lang="en-US" sz="6179" dirty="0" err="1">
                <a:solidFill>
                  <a:srgbClr val="BE636B"/>
                </a:solidFill>
                <a:latin typeface="Francois One Bold"/>
              </a:rPr>
              <a:t>Tác</a:t>
            </a:r>
            <a:r>
              <a:rPr lang="en-US" sz="6179" dirty="0">
                <a:solidFill>
                  <a:srgbClr val="BE636B"/>
                </a:solidFill>
                <a:latin typeface="Francois One Bold"/>
              </a:rPr>
              <a:t> </a:t>
            </a:r>
            <a:r>
              <a:rPr lang="en-US" sz="6179" dirty="0" err="1">
                <a:solidFill>
                  <a:srgbClr val="BE636B"/>
                </a:solidFill>
                <a:latin typeface="Francois One Bold"/>
              </a:rPr>
              <a:t>động</a:t>
            </a:r>
            <a:r>
              <a:rPr lang="en-US" sz="6179" dirty="0">
                <a:solidFill>
                  <a:srgbClr val="BE636B"/>
                </a:solidFill>
                <a:latin typeface="Francois One Bold"/>
              </a:rPr>
              <a:t> </a:t>
            </a:r>
            <a:r>
              <a:rPr lang="en-US" sz="6179" dirty="0" err="1">
                <a:solidFill>
                  <a:srgbClr val="BE636B"/>
                </a:solidFill>
                <a:latin typeface="Francois One Bold"/>
              </a:rPr>
              <a:t>xã</a:t>
            </a:r>
            <a:r>
              <a:rPr lang="en-US" sz="6179" dirty="0">
                <a:solidFill>
                  <a:srgbClr val="BE636B"/>
                </a:solidFill>
                <a:latin typeface="Francois One Bold"/>
              </a:rPr>
              <a:t> </a:t>
            </a:r>
            <a:r>
              <a:rPr lang="en-US" sz="6179" dirty="0" err="1">
                <a:solidFill>
                  <a:srgbClr val="BE636B"/>
                </a:solidFill>
                <a:latin typeface="Francois One Bold"/>
              </a:rPr>
              <a:t>hội</a:t>
            </a:r>
            <a:r>
              <a:rPr lang="en-US" sz="6179" dirty="0">
                <a:solidFill>
                  <a:srgbClr val="BE636B"/>
                </a:solidFill>
                <a:latin typeface="Francois One Bold"/>
              </a:rPr>
              <a:t>.(</a:t>
            </a:r>
            <a:r>
              <a:rPr lang="en-US" sz="6179" dirty="0" err="1">
                <a:solidFill>
                  <a:srgbClr val="BE636B"/>
                </a:solidFill>
                <a:latin typeface="Francois One Bold"/>
              </a:rPr>
              <a:t>Làm</a:t>
            </a:r>
            <a:r>
              <a:rPr lang="en-US" sz="6179" dirty="0">
                <a:solidFill>
                  <a:srgbClr val="BE636B"/>
                </a:solidFill>
                <a:latin typeface="Francois One Bold"/>
              </a:rPr>
              <a:t> </a:t>
            </a:r>
            <a:r>
              <a:rPr lang="en-US" sz="6179" dirty="0" err="1">
                <a:solidFill>
                  <a:srgbClr val="BE636B"/>
                </a:solidFill>
                <a:latin typeface="Francois One Bold"/>
              </a:rPr>
              <a:t>giảm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lượng</a:t>
            </a:r>
            <a:r>
              <a:rPr lang="en-US" sz="6179" dirty="0">
                <a:solidFill>
                  <a:srgbClr val="BE636B"/>
                </a:solidFill>
                <a:latin typeface="Francois One Bold"/>
              </a:rPr>
              <a:t> </a:t>
            </a:r>
            <a:r>
              <a:rPr lang="en-US" sz="6179" dirty="0" err="1">
                <a:solidFill>
                  <a:srgbClr val="BE636B"/>
                </a:solidFill>
                <a:latin typeface="Francois One Bold"/>
              </a:rPr>
              <a:t>cuộc</a:t>
            </a:r>
            <a:r>
              <a:rPr lang="en-US" sz="6179" dirty="0">
                <a:solidFill>
                  <a:srgbClr val="BE636B"/>
                </a:solidFill>
                <a:latin typeface="Francois One Bold"/>
              </a:rPr>
              <a:t> </a:t>
            </a:r>
            <a:r>
              <a:rPr lang="en-US" sz="6179" dirty="0" err="1">
                <a:solidFill>
                  <a:srgbClr val="BE636B"/>
                </a:solidFill>
                <a:latin typeface="Francois One Bold"/>
              </a:rPr>
              <a:t>sống</a:t>
            </a:r>
            <a:r>
              <a:rPr lang="en-US" sz="6179" dirty="0">
                <a:solidFill>
                  <a:srgbClr val="BE636B"/>
                </a:solidFill>
                <a:latin typeface="Francois One Bold"/>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Freeform 7"/>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9" name="Freeform 9"/>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0" name="Hộp Văn bản 9">
            <a:extLst>
              <a:ext uri="{FF2B5EF4-FFF2-40B4-BE49-F238E27FC236}">
                <a16:creationId xmlns="" xmlns:a16="http://schemas.microsoft.com/office/drawing/2014/main" id="{8F937517-B3E1-4955-2118-C6EE775A308F}"/>
              </a:ext>
            </a:extLst>
          </p:cNvPr>
          <p:cNvSpPr txBox="1"/>
          <p:nvPr/>
        </p:nvSpPr>
        <p:spPr>
          <a:xfrm>
            <a:off x="8242195" y="4224377"/>
            <a:ext cx="3974995" cy="3710499"/>
          </a:xfrm>
          <a:prstGeom prst="rect">
            <a:avLst/>
          </a:prstGeom>
          <a:noFill/>
        </p:spPr>
        <p:txBody>
          <a:bodyPr wrap="square" rtlCol="0">
            <a:spAutoFit/>
          </a:bodyPr>
          <a:lstStyle/>
          <a:p>
            <a:pPr algn="l"/>
            <a:endParaRPr lang="vi-VN" dirty="0"/>
          </a:p>
        </p:txBody>
      </p:sp>
      <p:sp>
        <p:nvSpPr>
          <p:cNvPr id="14" name="TextBox 11">
            <a:extLst>
              <a:ext uri="{FF2B5EF4-FFF2-40B4-BE49-F238E27FC236}">
                <a16:creationId xmlns="" xmlns:a16="http://schemas.microsoft.com/office/drawing/2014/main" id="{ACA9FC70-CC7A-A83C-3742-9EE6789B7B6E}"/>
              </a:ext>
            </a:extLst>
          </p:cNvPr>
          <p:cNvSpPr txBox="1"/>
          <p:nvPr/>
        </p:nvSpPr>
        <p:spPr>
          <a:xfrm>
            <a:off x="1458004" y="808234"/>
            <a:ext cx="14530606" cy="2543581"/>
          </a:xfrm>
          <a:prstGeom prst="rect">
            <a:avLst/>
          </a:prstGeom>
        </p:spPr>
        <p:txBody>
          <a:bodyPr wrap="square" lIns="0" tIns="0" rIns="0" bIns="0" rtlCol="0" anchor="t">
            <a:spAutoFit/>
          </a:bodyPr>
          <a:lstStyle/>
          <a:p>
            <a:pPr algn="ctr">
              <a:lnSpc>
                <a:spcPts val="9591"/>
              </a:lnSpc>
            </a:pPr>
            <a:r>
              <a:rPr lang="en-US" sz="6000" b="1" dirty="0" smtClean="0">
                <a:solidFill>
                  <a:srgbClr val="FF0000"/>
                </a:solidFill>
                <a:latin typeface="+mj-lt"/>
              </a:rPr>
              <a:t>CÁC BIỆN PHÁP GIẢM CHẤT THẢI NHỰA</a:t>
            </a:r>
            <a:endParaRPr lang="vi-VN" sz="6000" b="1" dirty="0">
              <a:solidFill>
                <a:srgbClr val="FF0000"/>
              </a:solidFill>
              <a:latin typeface="+mj-lt"/>
            </a:endParaRPr>
          </a:p>
          <a:p>
            <a:pPr algn="ctr">
              <a:lnSpc>
                <a:spcPts val="9591"/>
              </a:lnSpc>
            </a:pPr>
            <a:endParaRPr lang="en-US" sz="10899" b="1" dirty="0">
              <a:solidFill>
                <a:schemeClr val="accent2"/>
              </a:solidFill>
              <a:latin typeface="Francois One"/>
            </a:endParaRPr>
          </a:p>
        </p:txBody>
      </p:sp>
      <p:sp>
        <p:nvSpPr>
          <p:cNvPr id="15" name="Hộp Văn bản 14">
            <a:extLst>
              <a:ext uri="{FF2B5EF4-FFF2-40B4-BE49-F238E27FC236}">
                <a16:creationId xmlns="" xmlns:a16="http://schemas.microsoft.com/office/drawing/2014/main" id="{E7771195-5D65-0793-8100-903A3566AAD3}"/>
              </a:ext>
            </a:extLst>
          </p:cNvPr>
          <p:cNvSpPr txBox="1"/>
          <p:nvPr/>
        </p:nvSpPr>
        <p:spPr>
          <a:xfrm>
            <a:off x="8242195" y="4224377"/>
            <a:ext cx="1828800" cy="1828800"/>
          </a:xfrm>
          <a:prstGeom prst="rect">
            <a:avLst/>
          </a:prstGeom>
          <a:noFill/>
        </p:spPr>
        <p:txBody>
          <a:bodyPr wrap="square" rtlCol="0">
            <a:spAutoFit/>
          </a:bodyPr>
          <a:lstStyle/>
          <a:p>
            <a:pPr algn="l"/>
            <a:endParaRPr lang="vi-VN" dirty="0"/>
          </a:p>
        </p:txBody>
      </p:sp>
      <p:sp>
        <p:nvSpPr>
          <p:cNvPr id="17" name="Hộp Văn bản 16">
            <a:extLst>
              <a:ext uri="{FF2B5EF4-FFF2-40B4-BE49-F238E27FC236}">
                <a16:creationId xmlns="" xmlns:a16="http://schemas.microsoft.com/office/drawing/2014/main" id="{A33A8DD0-8827-2D61-6B10-3E0E27F2906B}"/>
              </a:ext>
            </a:extLst>
          </p:cNvPr>
          <p:cNvSpPr txBox="1"/>
          <p:nvPr/>
        </p:nvSpPr>
        <p:spPr>
          <a:xfrm>
            <a:off x="2417818" y="2077318"/>
            <a:ext cx="14210673" cy="6740307"/>
          </a:xfrm>
          <a:prstGeom prst="rect">
            <a:avLst/>
          </a:prstGeom>
          <a:noFill/>
        </p:spPr>
        <p:txBody>
          <a:bodyPr wrap="square" rtlCol="0">
            <a:spAutoFit/>
          </a:bodyPr>
          <a:lstStyle/>
          <a:p>
            <a:pPr marL="742950" indent="-742950" algn="l">
              <a:buAutoNum type="arabicPeriod"/>
            </a:pPr>
            <a:r>
              <a:rPr lang="vi-VN" sz="5400" dirty="0" err="1">
                <a:latin typeface="+mj-lt"/>
              </a:rPr>
              <a:t>Tái</a:t>
            </a:r>
            <a:r>
              <a:rPr lang="vi-VN" sz="5400" dirty="0">
                <a:latin typeface="+mj-lt"/>
              </a:rPr>
              <a:t> </a:t>
            </a:r>
            <a:r>
              <a:rPr lang="vi-VN" sz="5400" dirty="0" err="1">
                <a:latin typeface="+mj-lt"/>
              </a:rPr>
              <a:t>chế</a:t>
            </a:r>
            <a:r>
              <a:rPr lang="vi-VN" sz="5400" dirty="0">
                <a:latin typeface="+mj-lt"/>
              </a:rPr>
              <a:t> </a:t>
            </a:r>
            <a:r>
              <a:rPr lang="vi-VN" sz="5400" dirty="0" err="1">
                <a:latin typeface="+mj-lt"/>
              </a:rPr>
              <a:t>và</a:t>
            </a:r>
            <a:r>
              <a:rPr lang="vi-VN" sz="5400" dirty="0">
                <a:latin typeface="+mj-lt"/>
              </a:rPr>
              <a:t> </a:t>
            </a:r>
            <a:r>
              <a:rPr lang="vi-VN" sz="5400" dirty="0" err="1">
                <a:latin typeface="+mj-lt"/>
              </a:rPr>
              <a:t>tái</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endParaRPr lang="vi-VN" sz="5400" dirty="0">
              <a:latin typeface="+mj-lt"/>
            </a:endParaRPr>
          </a:p>
          <a:p>
            <a:pPr marL="742950" indent="-742950" algn="l">
              <a:buAutoNum type="arabicPeriod"/>
            </a:pPr>
            <a:r>
              <a:rPr lang="vi-VN" sz="5400" dirty="0">
                <a:latin typeface="+mj-lt"/>
              </a:rPr>
              <a:t> </a:t>
            </a:r>
            <a:r>
              <a:rPr lang="vi-VN" sz="5400" dirty="0" err="1">
                <a:latin typeface="+mj-lt"/>
              </a:rPr>
              <a:t>Giảm</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đóng</a:t>
            </a:r>
            <a:r>
              <a:rPr lang="vi-VN" sz="5400" dirty="0">
                <a:latin typeface="+mj-lt"/>
              </a:rPr>
              <a:t> </a:t>
            </a:r>
            <a:r>
              <a:rPr lang="vi-VN" sz="5400" dirty="0" err="1">
                <a:latin typeface="+mj-lt"/>
              </a:rPr>
              <a:t>gói</a:t>
            </a:r>
            <a:r>
              <a:rPr lang="vi-VN" sz="5400" dirty="0">
                <a:latin typeface="+mj-lt"/>
              </a:rPr>
              <a:t> </a:t>
            </a:r>
          </a:p>
          <a:p>
            <a:pPr algn="l"/>
            <a:r>
              <a:rPr lang="vi-VN" sz="5400" dirty="0">
                <a:latin typeface="+mj-lt"/>
              </a:rPr>
              <a:t>3. </a:t>
            </a:r>
            <a:r>
              <a:rPr lang="vi-VN" sz="5400" dirty="0" err="1">
                <a:latin typeface="+mj-lt"/>
              </a:rPr>
              <a:t>Hạn</a:t>
            </a:r>
            <a:r>
              <a:rPr lang="vi-VN" sz="5400" dirty="0">
                <a:latin typeface="+mj-lt"/>
              </a:rPr>
              <a:t> </a:t>
            </a:r>
            <a:r>
              <a:rPr lang="vi-VN" sz="5400" dirty="0" err="1">
                <a:latin typeface="+mj-lt"/>
              </a:rPr>
              <a:t>chế</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một</a:t>
            </a:r>
            <a:r>
              <a:rPr lang="vi-VN" sz="5400" dirty="0">
                <a:latin typeface="+mj-lt"/>
              </a:rPr>
              <a:t> </a:t>
            </a:r>
            <a:r>
              <a:rPr lang="vi-VN" sz="5400" dirty="0" err="1">
                <a:latin typeface="+mj-lt"/>
              </a:rPr>
              <a:t>lần</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endParaRPr lang="vi-VN" sz="5400" dirty="0">
              <a:latin typeface="+mj-lt"/>
            </a:endParaRPr>
          </a:p>
          <a:p>
            <a:pPr algn="l"/>
            <a:r>
              <a:rPr lang="vi-VN" sz="5400" dirty="0">
                <a:latin typeface="+mj-lt"/>
              </a:rPr>
              <a:t>4. </a:t>
            </a:r>
            <a:r>
              <a:rPr lang="vi-VN" sz="5400" dirty="0" err="1">
                <a:latin typeface="+mj-lt"/>
              </a:rPr>
              <a:t>Chế</a:t>
            </a:r>
            <a:r>
              <a:rPr lang="vi-VN" sz="5400" dirty="0">
                <a:latin typeface="+mj-lt"/>
              </a:rPr>
              <a:t> </a:t>
            </a:r>
            <a:r>
              <a:rPr lang="vi-VN" sz="5400" dirty="0" err="1">
                <a:latin typeface="+mj-lt"/>
              </a:rPr>
              <a:t>biến</a:t>
            </a:r>
            <a:r>
              <a:rPr lang="vi-VN" sz="5400" dirty="0">
                <a:latin typeface="+mj-lt"/>
              </a:rPr>
              <a:t> </a:t>
            </a:r>
            <a:r>
              <a:rPr lang="vi-VN" sz="5400" dirty="0" err="1">
                <a:latin typeface="+mj-lt"/>
              </a:rPr>
              <a:t>thức</a:t>
            </a:r>
            <a:r>
              <a:rPr lang="vi-VN" sz="5400" dirty="0">
                <a:latin typeface="+mj-lt"/>
              </a:rPr>
              <a:t> ăn </a:t>
            </a:r>
            <a:r>
              <a:rPr lang="vi-VN" sz="5400" dirty="0" err="1">
                <a:latin typeface="+mj-lt"/>
              </a:rPr>
              <a:t>còn</a:t>
            </a:r>
            <a:r>
              <a:rPr lang="vi-VN" sz="5400" dirty="0">
                <a:latin typeface="+mj-lt"/>
              </a:rPr>
              <a:t> </a:t>
            </a:r>
            <a:r>
              <a:rPr lang="vi-VN" sz="5400" dirty="0" err="1">
                <a:latin typeface="+mj-lt"/>
              </a:rPr>
              <a:t>lại</a:t>
            </a:r>
            <a:endParaRPr lang="vi-VN" sz="5400" dirty="0">
              <a:latin typeface="+mj-lt"/>
            </a:endParaRPr>
          </a:p>
          <a:p>
            <a:pPr algn="l"/>
            <a:r>
              <a:rPr lang="vi-VN" sz="5400" dirty="0">
                <a:latin typeface="+mj-lt"/>
              </a:rPr>
              <a:t>5.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tái</a:t>
            </a:r>
            <a:r>
              <a:rPr lang="vi-VN" sz="5400" dirty="0">
                <a:latin typeface="+mj-lt"/>
              </a:rPr>
              <a:t> </a:t>
            </a:r>
            <a:r>
              <a:rPr lang="vi-VN" sz="5400" dirty="0" err="1">
                <a:latin typeface="+mj-lt"/>
              </a:rPr>
              <a:t>tái</a:t>
            </a:r>
            <a:r>
              <a:rPr lang="vi-VN" sz="5400" dirty="0">
                <a:latin typeface="+mj-lt"/>
              </a:rPr>
              <a:t> </a:t>
            </a:r>
            <a:r>
              <a:rPr lang="vi-VN" sz="5400" dirty="0" err="1">
                <a:latin typeface="+mj-lt"/>
              </a:rPr>
              <a:t>chế</a:t>
            </a:r>
            <a:endParaRPr lang="vi-VN" sz="5400" dirty="0">
              <a:latin typeface="+mj-lt"/>
            </a:endParaRPr>
          </a:p>
          <a:p>
            <a:pPr algn="l"/>
            <a:r>
              <a:rPr lang="vi-VN" sz="5400" dirty="0">
                <a:latin typeface="+mj-lt"/>
              </a:rPr>
              <a:t>6. </a:t>
            </a:r>
            <a:r>
              <a:rPr lang="vi-VN" sz="5400" dirty="0" err="1">
                <a:latin typeface="+mj-lt"/>
              </a:rPr>
              <a:t>Quản</a:t>
            </a:r>
            <a:r>
              <a:rPr lang="vi-VN" sz="5400" dirty="0">
                <a:latin typeface="+mj-lt"/>
              </a:rPr>
              <a:t> </a:t>
            </a:r>
            <a:r>
              <a:rPr lang="vi-VN" sz="5400" dirty="0" err="1">
                <a:latin typeface="+mj-lt"/>
              </a:rPr>
              <a:t>lý</a:t>
            </a:r>
            <a:r>
              <a:rPr lang="vi-VN" sz="5400" dirty="0">
                <a:latin typeface="+mj-lt"/>
              </a:rPr>
              <a:t> </a:t>
            </a:r>
            <a:r>
              <a:rPr lang="vi-VN" sz="5400" dirty="0" err="1">
                <a:latin typeface="+mj-lt"/>
              </a:rPr>
              <a:t>chất</a:t>
            </a:r>
            <a:r>
              <a:rPr lang="vi-VN" sz="5400" dirty="0">
                <a:latin typeface="+mj-lt"/>
              </a:rPr>
              <a:t> </a:t>
            </a:r>
            <a:r>
              <a:rPr lang="vi-VN" sz="5400" dirty="0" err="1">
                <a:latin typeface="+mj-lt"/>
              </a:rPr>
              <a:t>thải</a:t>
            </a:r>
            <a:r>
              <a:rPr lang="vi-VN" sz="5400" dirty="0">
                <a:latin typeface="+mj-lt"/>
              </a:rPr>
              <a:t> </a:t>
            </a:r>
            <a:r>
              <a:rPr lang="vi-VN" sz="5400" dirty="0" err="1">
                <a:latin typeface="+mj-lt"/>
              </a:rPr>
              <a:t>tại</a:t>
            </a:r>
            <a:r>
              <a:rPr lang="vi-VN" sz="5400" dirty="0">
                <a:latin typeface="+mj-lt"/>
              </a:rPr>
              <a:t> </a:t>
            </a:r>
            <a:r>
              <a:rPr lang="vi-VN" sz="5400" dirty="0" err="1">
                <a:latin typeface="+mj-lt"/>
              </a:rPr>
              <a:t>nguồn</a:t>
            </a:r>
            <a:endParaRPr lang="vi-VN" sz="5400" dirty="0">
              <a:latin typeface="+mj-lt"/>
            </a:endParaRPr>
          </a:p>
          <a:p>
            <a:pPr algn="l"/>
            <a:r>
              <a:rPr lang="vi-VN" sz="5400" dirty="0">
                <a:latin typeface="+mj-lt"/>
              </a:rPr>
              <a:t>7. </a:t>
            </a:r>
            <a:r>
              <a:rPr lang="vi-VN" sz="5400" dirty="0" err="1">
                <a:latin typeface="+mj-lt"/>
              </a:rPr>
              <a:t>Chế</a:t>
            </a:r>
            <a:r>
              <a:rPr lang="vi-VN" sz="5400" dirty="0">
                <a:latin typeface="+mj-lt"/>
              </a:rPr>
              <a:t> </a:t>
            </a:r>
            <a:r>
              <a:rPr lang="vi-VN" sz="5400" dirty="0" err="1">
                <a:latin typeface="+mj-lt"/>
              </a:rPr>
              <a:t>tạo</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bền</a:t>
            </a:r>
            <a:r>
              <a:rPr lang="vi-VN" sz="5400" dirty="0">
                <a:latin typeface="+mj-lt"/>
              </a:rPr>
              <a:t> </a:t>
            </a:r>
            <a:r>
              <a:rPr lang="vi-VN" sz="5400" dirty="0" err="1">
                <a:latin typeface="+mj-lt"/>
              </a:rPr>
              <a:t>vững</a:t>
            </a:r>
            <a:endParaRPr lang="vi-VN" sz="5400" dirty="0">
              <a:latin typeface="+mj-lt"/>
            </a:endParaRPr>
          </a:p>
          <a:p>
            <a:pPr algn="l"/>
            <a:r>
              <a:rPr lang="vi-VN" sz="5400" dirty="0">
                <a:latin typeface="+mj-lt"/>
              </a:rPr>
              <a:t>8. </a:t>
            </a:r>
            <a:r>
              <a:rPr lang="vi-VN" sz="5400" dirty="0" err="1">
                <a:latin typeface="+mj-lt"/>
              </a:rPr>
              <a:t>Giáo</a:t>
            </a:r>
            <a:r>
              <a:rPr lang="vi-VN" sz="5400" dirty="0">
                <a:latin typeface="+mj-lt"/>
              </a:rPr>
              <a:t> </a:t>
            </a:r>
            <a:r>
              <a:rPr lang="vi-VN" sz="5400" dirty="0" err="1">
                <a:latin typeface="+mj-lt"/>
              </a:rPr>
              <a:t>dục</a:t>
            </a:r>
            <a:r>
              <a:rPr lang="vi-VN" sz="5400" dirty="0">
                <a:latin typeface="+mj-lt"/>
              </a:rPr>
              <a:t> </a:t>
            </a:r>
            <a:r>
              <a:rPr lang="vi-VN" sz="5400" dirty="0" err="1">
                <a:latin typeface="+mj-lt"/>
              </a:rPr>
              <a:t>cộng</a:t>
            </a:r>
            <a:r>
              <a:rPr lang="vi-VN" sz="5400" dirty="0">
                <a:latin typeface="+mj-lt"/>
              </a:rPr>
              <a:t> </a:t>
            </a:r>
            <a:r>
              <a:rPr lang="vi-VN" sz="5400" dirty="0" err="1">
                <a:latin typeface="+mj-lt"/>
              </a:rPr>
              <a:t>đồng</a:t>
            </a:r>
            <a:endParaRPr lang="vi-VN" sz="5400" dirty="0">
              <a:latin typeface="+mj-lt"/>
            </a:endParaRPr>
          </a:p>
        </p:txBody>
      </p:sp>
    </p:spTree>
    <p:extLst>
      <p:ext uri="{BB962C8B-B14F-4D97-AF65-F5344CB8AC3E}">
        <p14:creationId xmlns:p14="http://schemas.microsoft.com/office/powerpoint/2010/main" val="35821389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107996"/>
          </a:xfrm>
          <a:prstGeom prst="rect">
            <a:avLst/>
          </a:prstGeom>
        </p:spPr>
        <p:txBody>
          <a:bodyPr wrap="square">
            <a:spAutoFit/>
          </a:bodyPr>
          <a:lstStyle/>
          <a:p>
            <a:pPr algn="just">
              <a:lnSpc>
                <a:spcPct val="150000"/>
              </a:lnSpc>
              <a:spcAft>
                <a:spcPts val="0"/>
              </a:spcAft>
            </a:pPr>
            <a:r>
              <a:rPr lang="en-US" sz="4400" dirty="0" smtClean="0">
                <a:solidFill>
                  <a:srgbClr val="FF0000"/>
                </a:solidFill>
                <a:latin typeface="Times New Roman" panose="02020603050405020304" pitchFamily="18" charset="0"/>
                <a:cs typeface="Times New Roman" panose="02020603050405020304" pitchFamily="18" charset="0"/>
              </a:rPr>
              <a:t> CÁC HOẠT ĐỘNG HƯỞNG ỨNG NGÀY MÔI TRƯỜNG THẾ GIỚI</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28574" y="1485900"/>
            <a:ext cx="16735425" cy="7478970"/>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Tại Việt Nam, công văn 2141/BNNMT-VP của Bộ Nông nghiệp và Môi trường đã chỉ đạo tổ chức Tháng hành động vì môi trường (cao điểm) gắn với chiến dịch “Chung tay giảm thiểu rác thải nhựa – Lan tỏa lối sống xanh”. Chiến dịch toàn quốc này huy động toàn xã hội tham gia, lan tỏa các hoạt động thiết thực nhằm hưởng ứng ngày môi trường thế giới với việc:</a:t>
            </a:r>
          </a:p>
        </p:txBody>
      </p:sp>
    </p:spTree>
    <p:extLst>
      <p:ext uri="{BB962C8B-B14F-4D97-AF65-F5344CB8AC3E}">
        <p14:creationId xmlns:p14="http://schemas.microsoft.com/office/powerpoint/2010/main" val="2517822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4" name="Rectangle 3"/>
          <p:cNvSpPr/>
          <p:nvPr/>
        </p:nvSpPr>
        <p:spPr>
          <a:xfrm>
            <a:off x="28574" y="1485900"/>
            <a:ext cx="16735425" cy="11172289"/>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Khuyến khích đổi rác lấy quà, các chương trình đổi pin cũ, đồ nhựa lấy cây xanh hay vật dụng thân thiện môi trường.</a:t>
            </a:r>
          </a:p>
          <a:p>
            <a:r>
              <a:rPr lang="vi-VN" sz="6000" dirty="0"/>
              <a:t>Thúc đẩy nông nghiệp sinh thái bằng cách phổ biến chế phẩm sinh học, công nghệ sản xuất ít phát thải và loại bỏ bao bì nhựa khó phân hủy trong các khâu canh tác và phân phối.</a:t>
            </a:r>
          </a:p>
          <a:p>
            <a:r>
              <a:rPr lang="vi-VN" sz="6000" dirty="0"/>
              <a:t>Lan tỏa thông điệp bảo vệ Trái Đất thông qua video, thử thách hành động xanh và các chiến dịch hashtag mang tính cộng đồng trên mạng xã hội.</a:t>
            </a:r>
          </a:p>
          <a:p>
            <a:endParaRPr lang="vi-VN" sz="6000" dirty="0"/>
          </a:p>
        </p:txBody>
      </p:sp>
    </p:spTree>
    <p:extLst>
      <p:ext uri="{BB962C8B-B14F-4D97-AF65-F5344CB8AC3E}">
        <p14:creationId xmlns:p14="http://schemas.microsoft.com/office/powerpoint/2010/main" val="24990025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4" name="Rectangle 3"/>
          <p:cNvSpPr/>
          <p:nvPr/>
        </p:nvSpPr>
        <p:spPr>
          <a:xfrm>
            <a:off x="28574" y="1485900"/>
            <a:ext cx="16735425" cy="11172289"/>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Tổ chức lễ phát động, mít tinh và diễn đàn chia sẻ và lồng ghép triển lãm mô hình xanh, sản phẩm tái chế sáng tạo…</a:t>
            </a:r>
          </a:p>
          <a:p>
            <a:r>
              <a:rPr lang="en-US" sz="6000" dirty="0" smtClean="0"/>
              <a:t>- </a:t>
            </a:r>
            <a:r>
              <a:rPr lang="vi-VN" sz="6000" dirty="0" smtClean="0"/>
              <a:t>Phát </a:t>
            </a:r>
            <a:r>
              <a:rPr lang="vi-VN" sz="6000" dirty="0"/>
              <a:t>động phong trào “Không nhựa dùng một lần”, khuyến khích các siêu thị, chợ, nhà hàng… chuyển đổi sang các giải pháp không nhựa như túi vải, ống hút tre, hộp giấy phân hủy sinh học…</a:t>
            </a:r>
          </a:p>
          <a:p>
            <a:r>
              <a:rPr lang="en-US" sz="6000" dirty="0" smtClean="0"/>
              <a:t>- </a:t>
            </a:r>
            <a:r>
              <a:rPr lang="vi-VN" sz="6000" dirty="0" smtClean="0"/>
              <a:t>Ra </a:t>
            </a:r>
            <a:r>
              <a:rPr lang="vi-VN" sz="6000" dirty="0"/>
              <a:t>quân dọn vệ sinh, thu gom và phân loại rác thải tại các điểm nóng như bãi biển, kênh rạch, khu dân cư, chợ, trường học…</a:t>
            </a:r>
          </a:p>
          <a:p>
            <a:r>
              <a:rPr lang="vi-VN" sz="6000" dirty="0"/>
              <a:t/>
            </a:r>
            <a:br>
              <a:rPr lang="vi-VN" sz="6000" dirty="0"/>
            </a:br>
            <a:endParaRPr lang="vi-VN" sz="6000" dirty="0"/>
          </a:p>
        </p:txBody>
      </p:sp>
    </p:spTree>
    <p:extLst>
      <p:ext uri="{BB962C8B-B14F-4D97-AF65-F5344CB8AC3E}">
        <p14:creationId xmlns:p14="http://schemas.microsoft.com/office/powerpoint/2010/main" val="38581964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pic>
        <p:nvPicPr>
          <p:cNvPr id="1026" name="Picture 2" descr="Ra quân dọn vệ sinh, thu gom rác th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638300"/>
            <a:ext cx="16383000" cy="925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9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8956298"/>
          </a:xfrm>
          <a:prstGeom prst="rect">
            <a:avLst/>
          </a:prstGeom>
        </p:spPr>
        <p:txBody>
          <a:bodyPr wrap="square">
            <a:spAutoFit/>
          </a:bodyPr>
          <a:lstStyle/>
          <a:p>
            <a:pPr algn="just">
              <a:lnSpc>
                <a:spcPct val="150000"/>
              </a:lnSpc>
              <a:spcAft>
                <a:spcPts val="0"/>
              </a:spcAft>
            </a:pPr>
            <a:r>
              <a:rPr lang="vi-VN" sz="3200" dirty="0">
                <a:solidFill>
                  <a:srgbClr val="212529"/>
                </a:solidFill>
                <a:latin typeface="+mj-lt"/>
              </a:rPr>
              <a:t>Ngày môi trường thế giới là ngày người dân trên khắp thế giới sẽ chung tay thực hiện các giải pháp để bảo vệ môi trường. Đây là dịp để mọi người nhìn lại và nhận thức được những hành động gây ảnh hưởng đến Trái </a:t>
            </a:r>
            <a:r>
              <a:rPr lang="vi-VN" sz="3200" dirty="0" smtClean="0">
                <a:solidFill>
                  <a:srgbClr val="212529"/>
                </a:solidFill>
                <a:latin typeface="+mj-lt"/>
              </a:rPr>
              <a:t>Đấ</a:t>
            </a:r>
            <a:r>
              <a:rPr lang="en-US" sz="3200" dirty="0" smtClean="0">
                <a:solidFill>
                  <a:srgbClr val="212529"/>
                </a:solidFill>
                <a:latin typeface="+mj-lt"/>
              </a:rPr>
              <a:t>t. N</a:t>
            </a:r>
            <a:r>
              <a:rPr lang="vi-VN" sz="3200" dirty="0" smtClean="0">
                <a:solidFill>
                  <a:srgbClr val="212529"/>
                </a:solidFill>
                <a:latin typeface="+mj-lt"/>
              </a:rPr>
              <a:t>gày </a:t>
            </a:r>
            <a:r>
              <a:rPr lang="vi-VN" sz="3200" dirty="0">
                <a:solidFill>
                  <a:srgbClr val="212529"/>
                </a:solidFill>
                <a:latin typeface="+mj-lt"/>
              </a:rPr>
              <a:t>5 tháng 6 mỗi năm, được chọn là Ngày môi trường thế giới.</a:t>
            </a:r>
            <a:endParaRPr lang="vi-VN" sz="3200" dirty="0">
              <a:solidFill>
                <a:srgbClr val="000000"/>
              </a:solidFill>
              <a:latin typeface="+mj-lt"/>
            </a:endParaRPr>
          </a:p>
          <a:p>
            <a:pPr algn="just">
              <a:lnSpc>
                <a:spcPct val="150000"/>
              </a:lnSpc>
              <a:spcAft>
                <a:spcPts val="0"/>
              </a:spcAft>
            </a:pPr>
            <a:r>
              <a:rPr lang="vi-VN" sz="3200" dirty="0">
                <a:solidFill>
                  <a:srgbClr val="212529"/>
                </a:solidFill>
                <a:latin typeface="+mj-lt"/>
              </a:rPr>
              <a:t>Mục tiêu lớn nhất và cũng được xem là ý nghĩa nhất của ngày Môi trường  thế giới là thúc đẩy mọi người thật sự hiểu được tầm quan trọng của việc giữ môi trường sạch, không ô nhiễm. Cốt yếu nhờ sự kiện này mà tạo ảnh hưởng lên toàn bộ người dân thế giới vì sự bảo vệ không chỉ một hay hai ngày mà đây là một quá trình phải được thực hiện một cách nghiêm túc liên tục</a:t>
            </a:r>
            <a:r>
              <a:rPr lang="vi-VN" sz="3200" dirty="0" smtClean="0">
                <a:solidFill>
                  <a:srgbClr val="212529"/>
                </a:solidFill>
                <a:latin typeface="+mj-lt"/>
              </a:rPr>
              <a:t>.</a:t>
            </a:r>
            <a:endParaRPr lang="vi-VN" sz="3200" dirty="0">
              <a:solidFill>
                <a:srgbClr val="000000"/>
              </a:solidFill>
              <a:latin typeface="+mj-lt"/>
            </a:endParaRPr>
          </a:p>
          <a:p>
            <a:pPr algn="just">
              <a:lnSpc>
                <a:spcPct val="150000"/>
              </a:lnSpc>
              <a:spcAft>
                <a:spcPts val="0"/>
              </a:spcAft>
            </a:pPr>
            <a:r>
              <a:rPr lang="vi-VN" sz="3200" dirty="0">
                <a:solidFill>
                  <a:srgbClr val="212529"/>
                </a:solidFill>
                <a:latin typeface="+mj-lt"/>
              </a:rPr>
              <a:t>Trong những năm gần đây, con người đã nhận ra và có ý thức hơn trong việc bảo vệ môi trường, phục hồi hệ sinh thái. Tất cả chúng ta đều thấy những hệ quả xảy ra khi loài người liên tục phá hoại môi trường. Do đó, việc cấp thiết nhất tại thời điểm hiện nay là </a:t>
            </a:r>
            <a:r>
              <a:rPr lang="vi-VN" sz="3200" b="1" i="1" dirty="0">
                <a:solidFill>
                  <a:srgbClr val="000000"/>
                </a:solidFill>
                <a:latin typeface="+mj-lt"/>
              </a:rPr>
              <a:t>chung tay chống biến đổi khí hậu, hạn chế thiên tai lũ lụt, đảm bảo các nguồn lương thực xanh và nguồn nước sạch cho sinh vật trên toàn hành tinh</a:t>
            </a:r>
            <a:r>
              <a:rPr lang="vi-VN" sz="2400" dirty="0">
                <a:solidFill>
                  <a:srgbClr val="212529"/>
                </a:solidFill>
                <a:latin typeface="-apple-system"/>
              </a:rPr>
              <a:t>.</a:t>
            </a:r>
            <a:endParaRPr lang="vi-VN" sz="2400" b="0" i="0" dirty="0">
              <a:solidFill>
                <a:srgbClr val="000000"/>
              </a:solidFill>
              <a:effectLst/>
              <a:latin typeface="-apple-system"/>
            </a:endParaRPr>
          </a:p>
        </p:txBody>
      </p:sp>
    </p:spTree>
    <p:extLst>
      <p:ext uri="{BB962C8B-B14F-4D97-AF65-F5344CB8AC3E}">
        <p14:creationId xmlns:p14="http://schemas.microsoft.com/office/powerpoint/2010/main" val="4076130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6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477328"/>
          </a:xfrm>
          <a:prstGeom prst="rect">
            <a:avLst/>
          </a:prstGeom>
        </p:spPr>
        <p:txBody>
          <a:bodyPr wrap="square">
            <a:spAutoFit/>
          </a:bodyPr>
          <a:lstStyle/>
          <a:p>
            <a:pPr algn="just">
              <a:lnSpc>
                <a:spcPct val="150000"/>
              </a:lnSpc>
              <a:spcAft>
                <a:spcPts val="0"/>
              </a:spcAft>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6000" dirty="0" smtClean="0">
                <a:solidFill>
                  <a:srgbClr val="FF0000"/>
                </a:solidFill>
                <a:latin typeface="Times New Roman" panose="02020603050405020304" pitchFamily="18" charset="0"/>
                <a:cs typeface="Times New Roman" panose="02020603050405020304" pitchFamily="18" charset="0"/>
              </a:rPr>
              <a:t> THÔNG ĐIỆP</a:t>
            </a:r>
            <a:endParaRPr lang="vi-VN" sz="60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2000" y="1372554"/>
            <a:ext cx="16764000" cy="8402300"/>
          </a:xfrm>
          <a:prstGeom prst="rect">
            <a:avLst/>
          </a:prstGeom>
        </p:spPr>
        <p:txBody>
          <a:bodyPr wrap="square">
            <a:spAutoFit/>
          </a:bodyPr>
          <a:lstStyle/>
          <a:p>
            <a:r>
              <a:rPr lang="vi-VN" sz="6000" b="1" dirty="0" smtClean="0"/>
              <a:t> </a:t>
            </a:r>
            <a:r>
              <a:rPr lang="vi-VN" sz="6000" b="1" dirty="0"/>
              <a:t>Thông điệp trọng tâm</a:t>
            </a:r>
            <a:endParaRPr lang="vi-VN" sz="6000" dirty="0"/>
          </a:p>
          <a:p>
            <a:r>
              <a:rPr lang="vi-VN" sz="6000" dirty="0"/>
              <a:t>- Vì một Việt Nam không rác thải nhựa - Hành động hôm nay, sống xanh mai sau.</a:t>
            </a:r>
          </a:p>
          <a:p>
            <a:r>
              <a:rPr lang="vi-VN" sz="6000" dirty="0"/>
              <a:t>- Giảm chất thải nhựa - Giữ rừng, giữ biển, giữ tương lai.</a:t>
            </a:r>
          </a:p>
          <a:p>
            <a:r>
              <a:rPr lang="vi-VN" sz="6000" dirty="0"/>
              <a:t>- Hành động xanh - Mỗi người dân là một chiến binh bảo vệ môi trường.</a:t>
            </a:r>
          </a:p>
          <a:p>
            <a:r>
              <a:rPr lang="vi-VN" sz="6000" dirty="0"/>
              <a:t>- Phân loại tại nguồn - Bước nhỏ, chuyển đổi lớn</a:t>
            </a:r>
            <a:r>
              <a:rPr lang="vi-VN" sz="6000" dirty="0" smtClean="0"/>
              <a:t>.</a:t>
            </a:r>
            <a:endParaRPr lang="vi-VN" sz="6000" dirty="0"/>
          </a:p>
        </p:txBody>
      </p:sp>
    </p:spTree>
    <p:extLst>
      <p:ext uri="{BB962C8B-B14F-4D97-AF65-F5344CB8AC3E}">
        <p14:creationId xmlns:p14="http://schemas.microsoft.com/office/powerpoint/2010/main" val="20698542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6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477328"/>
          </a:xfrm>
          <a:prstGeom prst="rect">
            <a:avLst/>
          </a:prstGeom>
        </p:spPr>
        <p:txBody>
          <a:bodyPr wrap="square">
            <a:spAutoFit/>
          </a:bodyPr>
          <a:lstStyle/>
          <a:p>
            <a:pPr algn="just">
              <a:lnSpc>
                <a:spcPct val="150000"/>
              </a:lnSpc>
              <a:spcAft>
                <a:spcPts val="0"/>
              </a:spcAft>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6000" dirty="0" smtClean="0">
                <a:solidFill>
                  <a:srgbClr val="FF0000"/>
                </a:solidFill>
                <a:latin typeface="Times New Roman" panose="02020603050405020304" pitchFamily="18" charset="0"/>
                <a:cs typeface="Times New Roman" panose="02020603050405020304" pitchFamily="18" charset="0"/>
              </a:rPr>
              <a:t> THÔNG ĐIỆP</a:t>
            </a:r>
            <a:endParaRPr lang="vi-VN" sz="60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2000" y="1372554"/>
            <a:ext cx="16764000" cy="5632311"/>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Sống xanh là lựa chọn cho sức khỏe và tương lai.</a:t>
            </a:r>
          </a:p>
          <a:p>
            <a:r>
              <a:rPr lang="vi-VN" sz="6000" dirty="0"/>
              <a:t>- Doanh nghiệp tuần hoàn - Sản phẩm xanh - Hành tinh sạch.</a:t>
            </a:r>
          </a:p>
          <a:p>
            <a:r>
              <a:rPr lang="vi-VN" sz="6000" dirty="0"/>
              <a:t>- Không xả rác - Không nhựa thải - Không thờ ơ với môi trường</a:t>
            </a:r>
            <a:r>
              <a:rPr lang="vi-VN" sz="6000" dirty="0" smtClean="0"/>
              <a:t>.</a:t>
            </a:r>
            <a:endParaRPr lang="vi-VN" sz="6000" dirty="0"/>
          </a:p>
        </p:txBody>
      </p:sp>
    </p:spTree>
    <p:extLst>
      <p:ext uri="{BB962C8B-B14F-4D97-AF65-F5344CB8AC3E}">
        <p14:creationId xmlns:p14="http://schemas.microsoft.com/office/powerpoint/2010/main" val="4100336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35237"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982311">
            <a:off x="12462551" y="3047673"/>
            <a:ext cx="1302539" cy="3433742"/>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sp>
      <p:sp>
        <p:nvSpPr>
          <p:cNvPr id="8" name="TextBox 8"/>
          <p:cNvSpPr txBox="1"/>
          <p:nvPr/>
        </p:nvSpPr>
        <p:spPr>
          <a:xfrm>
            <a:off x="5013464" y="3362561"/>
            <a:ext cx="8261071" cy="3619028"/>
          </a:xfrm>
          <a:prstGeom prst="rect">
            <a:avLst/>
          </a:prstGeom>
        </p:spPr>
        <p:txBody>
          <a:bodyPr lIns="0" tIns="0" rIns="0" bIns="0" rtlCol="0" anchor="t">
            <a:spAutoFit/>
          </a:bodyPr>
          <a:lstStyle/>
          <a:p>
            <a:pPr algn="ctr">
              <a:lnSpc>
                <a:spcPts val="13602"/>
              </a:lnSpc>
            </a:pPr>
            <a:r>
              <a:rPr lang="en-US" sz="15457">
                <a:solidFill>
                  <a:srgbClr val="BE636B"/>
                </a:solidFill>
                <a:latin typeface="TDTD양떼"/>
              </a:rPr>
              <a:t>THANK YOU</a:t>
            </a:r>
          </a:p>
        </p:txBody>
      </p:sp>
      <p:sp>
        <p:nvSpPr>
          <p:cNvPr id="9" name="Freeform 9"/>
          <p:cNvSpPr/>
          <p:nvPr/>
        </p:nvSpPr>
        <p:spPr>
          <a:xfrm rot="-672166">
            <a:off x="4500739" y="3869838"/>
            <a:ext cx="1636239" cy="3152810"/>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sp>
      <p:sp>
        <p:nvSpPr>
          <p:cNvPr id="10" name="TextBox 10"/>
          <p:cNvSpPr txBox="1"/>
          <p:nvPr/>
        </p:nvSpPr>
        <p:spPr>
          <a:xfrm>
            <a:off x="4210060" y="7639037"/>
            <a:ext cx="9867879" cy="979371"/>
          </a:xfrm>
          <a:prstGeom prst="rect">
            <a:avLst/>
          </a:prstGeom>
        </p:spPr>
        <p:txBody>
          <a:bodyPr lIns="0" tIns="0" rIns="0" bIns="0" rtlCol="0" anchor="t">
            <a:spAutoFit/>
          </a:bodyPr>
          <a:lstStyle/>
          <a:p>
            <a:pPr algn="ctr">
              <a:lnSpc>
                <a:spcPts val="6975"/>
              </a:lnSpc>
            </a:pPr>
            <a:endParaRPr/>
          </a:p>
        </p:txBody>
      </p:sp>
      <p:pic>
        <p:nvPicPr>
          <p:cNvPr id="13" name="Hình ảnh 12">
            <a:extLst>
              <a:ext uri="{FF2B5EF4-FFF2-40B4-BE49-F238E27FC236}">
                <a16:creationId xmlns="" xmlns:a16="http://schemas.microsoft.com/office/drawing/2014/main" id="{4974A349-F3C1-D046-0329-4DA96D96F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569" y="2763921"/>
            <a:ext cx="3422278" cy="2682322"/>
          </a:xfrm>
          <a:prstGeom prst="rect">
            <a:avLst/>
          </a:prstGeom>
        </p:spPr>
      </p:pic>
      <p:pic>
        <p:nvPicPr>
          <p:cNvPr id="12" name="Hình ảnh 11">
            <a:extLst>
              <a:ext uri="{FF2B5EF4-FFF2-40B4-BE49-F238E27FC236}">
                <a16:creationId xmlns="" xmlns:a16="http://schemas.microsoft.com/office/drawing/2014/main" id="{052B957A-DA82-3B67-0096-1C991FD3B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5360" y="6409296"/>
            <a:ext cx="3622480" cy="3622480"/>
          </a:xfrm>
          <a:prstGeom prst="rect">
            <a:avLst/>
          </a:prstGeom>
        </p:spPr>
      </p:pic>
      <p:pic>
        <p:nvPicPr>
          <p:cNvPr id="14" name="Hình ảnh 13">
            <a:extLst>
              <a:ext uri="{FF2B5EF4-FFF2-40B4-BE49-F238E27FC236}">
                <a16:creationId xmlns="" xmlns:a16="http://schemas.microsoft.com/office/drawing/2014/main" id="{AA0CB3E1-E3E7-3D4F-41CA-D6E3304706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30061" y="2414061"/>
            <a:ext cx="3938561" cy="3150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2438973" y="486681"/>
            <a:ext cx="13211568" cy="1359346"/>
          </a:xfrm>
          <a:prstGeom prst="rect">
            <a:avLst/>
          </a:prstGeom>
        </p:spPr>
        <p:txBody>
          <a:bodyPr wrap="square" lIns="0" tIns="0" rIns="0" bIns="0" rtlCol="0" anchor="t">
            <a:spAutoFit/>
          </a:bodyPr>
          <a:lstStyle/>
          <a:p>
            <a:pPr algn="ctr">
              <a:lnSpc>
                <a:spcPts val="10639"/>
              </a:lnSpc>
              <a:spcBef>
                <a:spcPct val="0"/>
              </a:spcBef>
            </a:pPr>
            <a:r>
              <a:rPr lang="en-US" sz="7599">
                <a:solidFill>
                  <a:srgbClr val="000000"/>
                </a:solidFill>
                <a:latin typeface="Bungee Shade"/>
              </a:rPr>
              <a:t>CÙNG TÌM HIỂU VỀ</a:t>
            </a:r>
          </a:p>
        </p:txBody>
      </p:sp>
      <p:sp>
        <p:nvSpPr>
          <p:cNvPr id="8" name="TextBox 8"/>
          <p:cNvSpPr txBox="1"/>
          <p:nvPr/>
        </p:nvSpPr>
        <p:spPr>
          <a:xfrm>
            <a:off x="533400" y="2552700"/>
            <a:ext cx="17145000" cy="6553076"/>
          </a:xfrm>
          <a:prstGeom prst="rect">
            <a:avLst/>
          </a:prstGeom>
        </p:spPr>
        <p:txBody>
          <a:bodyPr wrap="square" lIns="0" tIns="0" rIns="0" bIns="0" rtlCol="0" anchor="t">
            <a:spAutoFit/>
          </a:bodyPr>
          <a:lstStyle/>
          <a:p>
            <a:pPr marL="914400" indent="-914400">
              <a:lnSpc>
                <a:spcPts val="7279"/>
              </a:lnSpc>
              <a:buAutoNum type="arabicPeriod"/>
            </a:pPr>
            <a:r>
              <a:rPr lang="en-US" sz="5199" dirty="0" err="1" smtClean="0">
                <a:solidFill>
                  <a:srgbClr val="F07167"/>
                </a:solidFill>
                <a:latin typeface="DejaVu Serif Bold"/>
              </a:rPr>
              <a:t>Tình</a:t>
            </a:r>
            <a:r>
              <a:rPr lang="en-US" sz="5199" dirty="0" smtClean="0">
                <a:solidFill>
                  <a:srgbClr val="F07167"/>
                </a:solidFill>
                <a:latin typeface="DejaVu Serif Bold"/>
              </a:rPr>
              <a:t> </a:t>
            </a:r>
            <a:r>
              <a:rPr lang="en-US" sz="5199" dirty="0" err="1" smtClean="0">
                <a:solidFill>
                  <a:srgbClr val="F07167"/>
                </a:solidFill>
                <a:latin typeface="DejaVu Serif Bold"/>
              </a:rPr>
              <a:t>hình</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a:t>
            </a:r>
            <a:r>
              <a:rPr lang="en-US" sz="5199" dirty="0" err="1" smtClean="0">
                <a:solidFill>
                  <a:srgbClr val="F07167"/>
                </a:solidFill>
                <a:latin typeface="DejaVu Serif Bold"/>
              </a:rPr>
              <a:t>hiện</a:t>
            </a:r>
            <a:r>
              <a:rPr lang="en-US" sz="5199" dirty="0" smtClean="0">
                <a:solidFill>
                  <a:srgbClr val="F07167"/>
                </a:solidFill>
                <a:latin typeface="DejaVu Serif Bold"/>
              </a:rPr>
              <a:t> nay</a:t>
            </a:r>
          </a:p>
          <a:p>
            <a:pPr>
              <a:lnSpc>
                <a:spcPts val="7279"/>
              </a:lnSpc>
            </a:pPr>
            <a:r>
              <a:rPr lang="en-US" sz="5199" dirty="0" smtClean="0">
                <a:solidFill>
                  <a:srgbClr val="F07167"/>
                </a:solidFill>
                <a:latin typeface="DejaVu Serif Bold"/>
              </a:rPr>
              <a:t>2. </a:t>
            </a:r>
            <a:r>
              <a:rPr lang="en-US" sz="5199" dirty="0" err="1" smtClean="0">
                <a:solidFill>
                  <a:srgbClr val="F07167"/>
                </a:solidFill>
                <a:latin typeface="DejaVu Serif Bold"/>
              </a:rPr>
              <a:t>Chủ</a:t>
            </a:r>
            <a:r>
              <a:rPr lang="en-US" sz="5199" dirty="0" smtClean="0">
                <a:solidFill>
                  <a:srgbClr val="F07167"/>
                </a:solidFill>
                <a:latin typeface="DejaVu Serif Bold"/>
              </a:rPr>
              <a:t> </a:t>
            </a:r>
            <a:r>
              <a:rPr lang="en-US" sz="5199" dirty="0" err="1" smtClean="0">
                <a:solidFill>
                  <a:srgbClr val="F07167"/>
                </a:solidFill>
                <a:latin typeface="DejaVu Serif Bold"/>
              </a:rPr>
              <a:t>đề</a:t>
            </a:r>
            <a:r>
              <a:rPr lang="en-US" sz="5199" dirty="0" smtClean="0">
                <a:solidFill>
                  <a:srgbClr val="F07167"/>
                </a:solidFill>
                <a:latin typeface="DejaVu Serif Bold"/>
              </a:rPr>
              <a:t> </a:t>
            </a:r>
            <a:r>
              <a:rPr lang="en-US" sz="5199" dirty="0" err="1" smtClean="0">
                <a:solidFill>
                  <a:srgbClr val="F07167"/>
                </a:solidFill>
                <a:latin typeface="DejaVu Serif Bold"/>
              </a:rPr>
              <a:t>của</a:t>
            </a:r>
            <a:r>
              <a:rPr lang="en-US" sz="5199" dirty="0" smtClean="0">
                <a:solidFill>
                  <a:srgbClr val="F07167"/>
                </a:solidFill>
                <a:latin typeface="DejaVu Serif Bold"/>
              </a:rPr>
              <a:t> </a:t>
            </a:r>
            <a:r>
              <a:rPr lang="en-US" sz="5199" dirty="0" err="1" smtClean="0">
                <a:solidFill>
                  <a:srgbClr val="F07167"/>
                </a:solidFill>
                <a:latin typeface="DejaVu Serif Bold"/>
              </a:rPr>
              <a:t>Ngày</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2025.</a:t>
            </a:r>
            <a:endParaRPr lang="en-US" sz="5199" dirty="0">
              <a:solidFill>
                <a:srgbClr val="F07167"/>
              </a:solidFill>
              <a:latin typeface="DejaVu Serif Bold"/>
            </a:endParaRPr>
          </a:p>
          <a:p>
            <a:pPr>
              <a:lnSpc>
                <a:spcPts val="7279"/>
              </a:lnSpc>
            </a:pPr>
            <a:r>
              <a:rPr lang="en-US" sz="5199" dirty="0">
                <a:solidFill>
                  <a:srgbClr val="F07167"/>
                </a:solidFill>
                <a:latin typeface="DejaVu Serif Bold"/>
              </a:rPr>
              <a:t>3</a:t>
            </a:r>
            <a:r>
              <a:rPr lang="en-US" sz="5199" dirty="0" smtClean="0">
                <a:solidFill>
                  <a:srgbClr val="F07167"/>
                </a:solidFill>
                <a:latin typeface="DejaVu Serif Bold"/>
              </a:rPr>
              <a:t>. Ô </a:t>
            </a:r>
            <a:r>
              <a:rPr lang="en-US" sz="5199" dirty="0" err="1" smtClean="0">
                <a:solidFill>
                  <a:srgbClr val="F07167"/>
                </a:solidFill>
                <a:latin typeface="DejaVu Serif Bold"/>
              </a:rPr>
              <a:t>nhiễm</a:t>
            </a:r>
            <a:r>
              <a:rPr lang="en-US" sz="5199" dirty="0" smtClean="0">
                <a:solidFill>
                  <a:srgbClr val="F07167"/>
                </a:solidFill>
                <a:latin typeface="DejaVu Serif Bold"/>
              </a:rPr>
              <a:t> do </a:t>
            </a:r>
            <a:r>
              <a:rPr lang="en-US" sz="5199" dirty="0" err="1" smtClean="0">
                <a:solidFill>
                  <a:srgbClr val="F07167"/>
                </a:solidFill>
                <a:latin typeface="DejaVu Serif Bold"/>
              </a:rPr>
              <a:t>chất</a:t>
            </a:r>
            <a:r>
              <a:rPr lang="en-US" sz="5199" dirty="0" smtClean="0">
                <a:solidFill>
                  <a:srgbClr val="F07167"/>
                </a:solidFill>
                <a:latin typeface="DejaVu Serif Bold"/>
              </a:rPr>
              <a:t> </a:t>
            </a:r>
            <a:r>
              <a:rPr lang="en-US" sz="5199" dirty="0" err="1" smtClean="0">
                <a:solidFill>
                  <a:srgbClr val="F07167"/>
                </a:solidFill>
                <a:latin typeface="DejaVu Serif Bold"/>
              </a:rPr>
              <a:t>thải</a:t>
            </a:r>
            <a:r>
              <a:rPr lang="en-US" sz="5199" dirty="0" smtClean="0">
                <a:solidFill>
                  <a:srgbClr val="F07167"/>
                </a:solidFill>
                <a:latin typeface="DejaVu Serif Bold"/>
              </a:rPr>
              <a:t> </a:t>
            </a:r>
            <a:r>
              <a:rPr lang="en-US" sz="5199" dirty="0" err="1" smtClean="0">
                <a:solidFill>
                  <a:srgbClr val="F07167"/>
                </a:solidFill>
                <a:latin typeface="DejaVu Serif Bold"/>
              </a:rPr>
              <a:t>nhựa</a:t>
            </a:r>
            <a:r>
              <a:rPr lang="en-US" sz="5199" dirty="0" smtClean="0">
                <a:solidFill>
                  <a:srgbClr val="F07167"/>
                </a:solidFill>
                <a:latin typeface="DejaVu Serif Bold"/>
              </a:rPr>
              <a:t>: </a:t>
            </a:r>
            <a:r>
              <a:rPr lang="en-US" sz="5199" dirty="0" err="1" smtClean="0">
                <a:solidFill>
                  <a:srgbClr val="F07167"/>
                </a:solidFill>
                <a:latin typeface="DejaVu Serif Bold"/>
              </a:rPr>
              <a:t>Nguyên</a:t>
            </a:r>
            <a:r>
              <a:rPr lang="en-US" sz="5199" dirty="0" smtClean="0">
                <a:solidFill>
                  <a:srgbClr val="F07167"/>
                </a:solidFill>
                <a:latin typeface="DejaVu Serif Bold"/>
              </a:rPr>
              <a:t> </a:t>
            </a:r>
            <a:r>
              <a:rPr lang="en-US" sz="5199" dirty="0" err="1" smtClean="0">
                <a:solidFill>
                  <a:srgbClr val="F07167"/>
                </a:solidFill>
                <a:latin typeface="DejaVu Serif Bold"/>
              </a:rPr>
              <a:t>nhân</a:t>
            </a:r>
            <a:r>
              <a:rPr lang="en-US" sz="5199" dirty="0" smtClean="0">
                <a:solidFill>
                  <a:srgbClr val="F07167"/>
                </a:solidFill>
                <a:latin typeface="DejaVu Serif Bold"/>
              </a:rPr>
              <a:t>, </a:t>
            </a:r>
            <a:r>
              <a:rPr lang="en-US" sz="5199" dirty="0" err="1" smtClean="0">
                <a:solidFill>
                  <a:srgbClr val="F07167"/>
                </a:solidFill>
                <a:latin typeface="DejaVu Serif Bold"/>
              </a:rPr>
              <a:t>hậu</a:t>
            </a:r>
            <a:r>
              <a:rPr lang="en-US" sz="5199" dirty="0" smtClean="0">
                <a:solidFill>
                  <a:srgbClr val="F07167"/>
                </a:solidFill>
                <a:latin typeface="DejaVu Serif Bold"/>
              </a:rPr>
              <a:t> </a:t>
            </a:r>
            <a:r>
              <a:rPr lang="en-US" sz="5199" dirty="0" err="1" smtClean="0">
                <a:solidFill>
                  <a:srgbClr val="F07167"/>
                </a:solidFill>
                <a:latin typeface="DejaVu Serif Bold"/>
              </a:rPr>
              <a:t>quả</a:t>
            </a:r>
            <a:r>
              <a:rPr lang="en-US" sz="5199" dirty="0" smtClean="0">
                <a:solidFill>
                  <a:srgbClr val="F07167"/>
                </a:solidFill>
                <a:latin typeface="DejaVu Serif Bold"/>
              </a:rPr>
              <a:t>, </a:t>
            </a:r>
            <a:r>
              <a:rPr lang="en-US" sz="5199" dirty="0" err="1" smtClean="0">
                <a:solidFill>
                  <a:srgbClr val="F07167"/>
                </a:solidFill>
                <a:latin typeface="DejaVu Serif Bold"/>
              </a:rPr>
              <a:t>biện</a:t>
            </a:r>
            <a:r>
              <a:rPr lang="en-US" sz="5199" dirty="0" smtClean="0">
                <a:solidFill>
                  <a:srgbClr val="F07167"/>
                </a:solidFill>
                <a:latin typeface="DejaVu Serif Bold"/>
              </a:rPr>
              <a:t> </a:t>
            </a:r>
            <a:r>
              <a:rPr lang="en-US" sz="5199" dirty="0" err="1" smtClean="0">
                <a:solidFill>
                  <a:srgbClr val="F07167"/>
                </a:solidFill>
                <a:latin typeface="DejaVu Serif Bold"/>
              </a:rPr>
              <a:t>pháp</a:t>
            </a:r>
            <a:r>
              <a:rPr lang="en-US" sz="5199" dirty="0" smtClean="0">
                <a:solidFill>
                  <a:srgbClr val="F07167"/>
                </a:solidFill>
                <a:latin typeface="DejaVu Serif Bold"/>
              </a:rPr>
              <a:t> </a:t>
            </a:r>
            <a:r>
              <a:rPr lang="en-US" sz="5199" dirty="0" err="1" smtClean="0">
                <a:solidFill>
                  <a:srgbClr val="F07167"/>
                </a:solidFill>
                <a:latin typeface="DejaVu Serif Bold"/>
              </a:rPr>
              <a:t>hạn</a:t>
            </a:r>
            <a:r>
              <a:rPr lang="en-US" sz="5199" dirty="0" smtClean="0">
                <a:solidFill>
                  <a:srgbClr val="F07167"/>
                </a:solidFill>
                <a:latin typeface="DejaVu Serif Bold"/>
              </a:rPr>
              <a:t> </a:t>
            </a:r>
            <a:r>
              <a:rPr lang="en-US" sz="5199" dirty="0" err="1" smtClean="0">
                <a:solidFill>
                  <a:srgbClr val="F07167"/>
                </a:solidFill>
                <a:latin typeface="DejaVu Serif Bold"/>
              </a:rPr>
              <a:t>chế</a:t>
            </a:r>
            <a:r>
              <a:rPr lang="en-US" sz="5199" dirty="0" smtClean="0">
                <a:solidFill>
                  <a:srgbClr val="F07167"/>
                </a:solidFill>
                <a:latin typeface="DejaVu Serif Bold"/>
              </a:rPr>
              <a:t>.</a:t>
            </a:r>
            <a:endParaRPr lang="en-US" sz="5199" dirty="0">
              <a:solidFill>
                <a:srgbClr val="F07167"/>
              </a:solidFill>
              <a:latin typeface="DejaVu Serif Bold"/>
            </a:endParaRPr>
          </a:p>
          <a:p>
            <a:pPr>
              <a:lnSpc>
                <a:spcPts val="7279"/>
              </a:lnSpc>
            </a:pPr>
            <a:r>
              <a:rPr lang="en-US" sz="5199" dirty="0">
                <a:solidFill>
                  <a:srgbClr val="F07167"/>
                </a:solidFill>
                <a:latin typeface="DejaVu Serif Bold"/>
              </a:rPr>
              <a:t>4</a:t>
            </a:r>
            <a:r>
              <a:rPr lang="en-US" sz="5199" dirty="0" smtClean="0">
                <a:solidFill>
                  <a:srgbClr val="F07167"/>
                </a:solidFill>
                <a:latin typeface="DejaVu Serif Bold"/>
              </a:rPr>
              <a:t>. </a:t>
            </a:r>
            <a:r>
              <a:rPr lang="en-US" sz="5199" dirty="0" err="1" smtClean="0">
                <a:solidFill>
                  <a:srgbClr val="F07167"/>
                </a:solidFill>
                <a:latin typeface="DejaVu Serif Bold"/>
              </a:rPr>
              <a:t>Các</a:t>
            </a:r>
            <a:r>
              <a:rPr lang="en-US" sz="5199" dirty="0" smtClean="0">
                <a:solidFill>
                  <a:srgbClr val="F07167"/>
                </a:solidFill>
                <a:latin typeface="DejaVu Serif Bold"/>
              </a:rPr>
              <a:t> </a:t>
            </a:r>
            <a:r>
              <a:rPr lang="en-US" sz="5199" dirty="0" err="1" smtClean="0">
                <a:solidFill>
                  <a:srgbClr val="F07167"/>
                </a:solidFill>
                <a:latin typeface="DejaVu Serif Bold"/>
              </a:rPr>
              <a:t>hoạt</a:t>
            </a:r>
            <a:r>
              <a:rPr lang="en-US" sz="5199" dirty="0" smtClean="0">
                <a:solidFill>
                  <a:srgbClr val="F07167"/>
                </a:solidFill>
                <a:latin typeface="DejaVu Serif Bold"/>
              </a:rPr>
              <a:t> </a:t>
            </a:r>
            <a:r>
              <a:rPr lang="en-US" sz="5199" dirty="0" err="1" smtClean="0">
                <a:solidFill>
                  <a:srgbClr val="F07167"/>
                </a:solidFill>
                <a:latin typeface="DejaVu Serif Bold"/>
              </a:rPr>
              <a:t>động</a:t>
            </a:r>
            <a:r>
              <a:rPr lang="en-US" sz="5199" dirty="0" smtClean="0">
                <a:solidFill>
                  <a:srgbClr val="F07167"/>
                </a:solidFill>
                <a:latin typeface="DejaVu Serif Bold"/>
              </a:rPr>
              <a:t> </a:t>
            </a:r>
            <a:r>
              <a:rPr lang="en-US" sz="5199" dirty="0" err="1" smtClean="0">
                <a:solidFill>
                  <a:srgbClr val="F07167"/>
                </a:solidFill>
                <a:latin typeface="DejaVu Serif Bold"/>
              </a:rPr>
              <a:t>hưởng</a:t>
            </a:r>
            <a:r>
              <a:rPr lang="en-US" sz="5199" dirty="0" smtClean="0">
                <a:solidFill>
                  <a:srgbClr val="F07167"/>
                </a:solidFill>
                <a:latin typeface="DejaVu Serif Bold"/>
              </a:rPr>
              <a:t> </a:t>
            </a:r>
            <a:r>
              <a:rPr lang="en-US" sz="5199" dirty="0" err="1" smtClean="0">
                <a:solidFill>
                  <a:srgbClr val="F07167"/>
                </a:solidFill>
                <a:latin typeface="DejaVu Serif Bold"/>
              </a:rPr>
              <a:t>ứng</a:t>
            </a:r>
            <a:r>
              <a:rPr lang="en-US" sz="5199" dirty="0" smtClean="0">
                <a:solidFill>
                  <a:srgbClr val="F07167"/>
                </a:solidFill>
                <a:latin typeface="DejaVu Serif Bold"/>
              </a:rPr>
              <a:t> </a:t>
            </a:r>
            <a:r>
              <a:rPr lang="en-US" sz="5199" dirty="0" err="1" smtClean="0">
                <a:solidFill>
                  <a:srgbClr val="F07167"/>
                </a:solidFill>
                <a:latin typeface="DejaVu Serif Bold"/>
              </a:rPr>
              <a:t>Ngày</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a:t>
            </a:r>
            <a:r>
              <a:rPr lang="en-US" sz="5199" dirty="0" err="1" smtClean="0">
                <a:solidFill>
                  <a:srgbClr val="F07167"/>
                </a:solidFill>
                <a:latin typeface="DejaVu Serif Bold"/>
              </a:rPr>
              <a:t>thế</a:t>
            </a:r>
            <a:r>
              <a:rPr lang="en-US" sz="5199" dirty="0" smtClean="0">
                <a:solidFill>
                  <a:srgbClr val="F07167"/>
                </a:solidFill>
                <a:latin typeface="DejaVu Serif Bold"/>
              </a:rPr>
              <a:t> </a:t>
            </a:r>
            <a:r>
              <a:rPr lang="en-US" sz="5199" dirty="0" err="1" smtClean="0">
                <a:solidFill>
                  <a:srgbClr val="F07167"/>
                </a:solidFill>
                <a:latin typeface="DejaVu Serif Bold"/>
              </a:rPr>
              <a:t>giới</a:t>
            </a:r>
            <a:r>
              <a:rPr lang="en-US" sz="5199" dirty="0" smtClean="0">
                <a:solidFill>
                  <a:srgbClr val="F07167"/>
                </a:solidFill>
                <a:latin typeface="DejaVu Serif Bold"/>
              </a:rPr>
              <a:t>.</a:t>
            </a:r>
          </a:p>
          <a:p>
            <a:pPr>
              <a:lnSpc>
                <a:spcPts val="7279"/>
              </a:lnSpc>
            </a:pPr>
            <a:r>
              <a:rPr lang="en-US" sz="5199" dirty="0" smtClean="0">
                <a:solidFill>
                  <a:srgbClr val="F07167"/>
                </a:solidFill>
                <a:latin typeface="DejaVu Serif Bold"/>
              </a:rPr>
              <a:t>5. </a:t>
            </a:r>
            <a:r>
              <a:rPr lang="en-US" sz="5199" dirty="0" err="1" smtClean="0">
                <a:solidFill>
                  <a:srgbClr val="F07167"/>
                </a:solidFill>
                <a:latin typeface="DejaVu Serif Bold"/>
              </a:rPr>
              <a:t>Thông</a:t>
            </a:r>
            <a:r>
              <a:rPr lang="en-US" sz="5199" dirty="0">
                <a:solidFill>
                  <a:srgbClr val="F07167"/>
                </a:solidFill>
                <a:latin typeface="DejaVu Serif Bold"/>
              </a:rPr>
              <a:t> </a:t>
            </a:r>
            <a:r>
              <a:rPr lang="en-US" sz="5199" dirty="0" err="1" smtClean="0">
                <a:solidFill>
                  <a:srgbClr val="F07167"/>
                </a:solidFill>
                <a:latin typeface="DejaVu Serif Bold"/>
              </a:rPr>
              <a:t>điệp</a:t>
            </a:r>
            <a:endParaRPr lang="en-US" sz="5199" dirty="0">
              <a:solidFill>
                <a:srgbClr val="F07167"/>
              </a:solidFill>
              <a:latin typeface="DejaVu Serif Bold"/>
            </a:endParaRPr>
          </a:p>
        </p:txBody>
      </p:sp>
    </p:spTree>
    <p:extLst>
      <p:ext uri="{BB962C8B-B14F-4D97-AF65-F5344CB8AC3E}">
        <p14:creationId xmlns:p14="http://schemas.microsoft.com/office/powerpoint/2010/main" val="1392256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4490688" y="3084952"/>
            <a:ext cx="9306624" cy="3808735"/>
          </a:xfrm>
          <a:prstGeom prst="rect">
            <a:avLst/>
          </a:prstGeom>
        </p:spPr>
        <p:txBody>
          <a:bodyPr lIns="0" tIns="0" rIns="0" bIns="0" rtlCol="0" anchor="t">
            <a:spAutoFit/>
          </a:bodyPr>
          <a:lstStyle/>
          <a:p>
            <a:pPr algn="ctr">
              <a:lnSpc>
                <a:spcPts val="9866"/>
              </a:lnSpc>
            </a:pPr>
            <a:r>
              <a:rPr lang="en-US" sz="11212" dirty="0" smtClean="0">
                <a:solidFill>
                  <a:srgbClr val="BE636B"/>
                </a:solidFill>
                <a:latin typeface="Saira"/>
              </a:rPr>
              <a:t>TÌNH HÌNH MÔI TRƯỜNG HIỆN NAY</a:t>
            </a:r>
            <a:endParaRPr lang="en-US" sz="11212" dirty="0">
              <a:solidFill>
                <a:srgbClr val="BE636B"/>
              </a:solidFill>
              <a:latin typeface="Saira"/>
            </a:endParaRPr>
          </a:p>
        </p:txBody>
      </p:sp>
    </p:spTree>
    <p:extLst>
      <p:ext uri="{BB962C8B-B14F-4D97-AF65-F5344CB8AC3E}">
        <p14:creationId xmlns:p14="http://schemas.microsoft.com/office/powerpoint/2010/main" val="10251502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9788770"/>
          </a:xfrm>
          <a:prstGeom prst="rect">
            <a:avLst/>
          </a:prstGeom>
        </p:spPr>
        <p:txBody>
          <a:bodyPr wrap="square">
            <a:spAutoFit/>
          </a:bodyPr>
          <a:lstStyle/>
          <a:p>
            <a:r>
              <a:rPr lang="vi-VN" sz="4400" b="1" dirty="0">
                <a:latin typeface="+mj-lt"/>
              </a:rPr>
              <a:t>Thực trạng ô nhiễm môi trường trên thế giới hiện nay</a:t>
            </a:r>
          </a:p>
          <a:p>
            <a:r>
              <a:rPr lang="vi-VN" sz="4400" dirty="0">
                <a:latin typeface="+mj-lt"/>
              </a:rPr>
              <a:t>Chắc hẳn ai trong chúng ta cũng đã hơn một lần nghe tới các cụm từ quen thuộc như: Trái Đất nóng lên, băng tan, mưa axit, biến đổi khí hậu, suy giảm tầng ôzôn,… Tình trạng </a:t>
            </a:r>
            <a:r>
              <a:rPr lang="vi-VN" sz="4400" b="1" dirty="0">
                <a:latin typeface="+mj-lt"/>
              </a:rPr>
              <a:t>ô nhiễm môi trường hiện nay trên thế giới</a:t>
            </a:r>
            <a:r>
              <a:rPr lang="vi-VN" sz="4400" dirty="0">
                <a:latin typeface="+mj-lt"/>
              </a:rPr>
              <a:t> xảy ra ở khắp mọi nơi và trở thành vấn đề đáng báo động cho toàn thế giới.</a:t>
            </a:r>
          </a:p>
          <a:p>
            <a:r>
              <a:rPr lang="vi-VN" sz="4400" dirty="0">
                <a:latin typeface="+mj-lt"/>
              </a:rPr>
              <a:t>Riêng ở Việt Nam, theo thống kê đã tiêu thụ gần 10000 tấn hóa chất bảo vệ thực vật/1 năm. Rác thải sinh hoạt có tới 2,3 tấn; rác thải rắn công nghiệp 7 tấn và còn rất nhiều loại chất thải khác. Việt Nam có tới 615 cụm công nghiệp nhưng trong đó, chỉ 5% lượng khu công nghiệp xử lý rác thải đạt chuẩn trước khi xả ra môi trường. Hằng ngày, có hàng ngàn đơn vị y tế cũng thải ra chất thải nguy hiểm,…Những con số này không giảm mà có xu hướng đang ngày càng tăng lên.</a:t>
            </a:r>
          </a:p>
          <a:p>
            <a:pPr algn="just">
              <a:lnSpc>
                <a:spcPct val="150000"/>
              </a:lnSpc>
              <a:spcAft>
                <a:spcPts val="0"/>
              </a:spcAft>
            </a:pPr>
            <a:endParaRPr lang="vi-VN" sz="4400" b="0" i="0" dirty="0">
              <a:solidFill>
                <a:srgbClr val="000000"/>
              </a:solidFill>
              <a:effectLst/>
              <a:latin typeface="+mj-lt"/>
            </a:endParaRPr>
          </a:p>
        </p:txBody>
      </p:sp>
    </p:spTree>
    <p:extLst>
      <p:ext uri="{BB962C8B-B14F-4D97-AF65-F5344CB8AC3E}">
        <p14:creationId xmlns:p14="http://schemas.microsoft.com/office/powerpoint/2010/main" val="31301965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5141344"/>
          </a:xfrm>
          <a:prstGeom prst="rect">
            <a:avLst/>
          </a:prstGeom>
        </p:spPr>
        <p:txBody>
          <a:bodyPr wrap="square">
            <a:spAutoFit/>
          </a:bodyPr>
          <a:lstStyle/>
          <a:p>
            <a:pPr algn="just">
              <a:lnSpc>
                <a:spcPct val="150000"/>
              </a:lnSpc>
              <a:spcAft>
                <a:spcPts val="0"/>
              </a:spcAft>
            </a:pPr>
            <a:r>
              <a:rPr lang="en-US" sz="4400" dirty="0" smtClean="0">
                <a:latin typeface="+mj-lt"/>
              </a:rPr>
              <a:t>             </a:t>
            </a:r>
            <a:r>
              <a:rPr lang="en-US" sz="4800" dirty="0" smtClean="0">
                <a:solidFill>
                  <a:srgbClr val="FF0000"/>
                </a:solidFill>
                <a:latin typeface="Times New Roman" panose="02020603050405020304" pitchFamily="18" charset="0"/>
                <a:cs typeface="Times New Roman" panose="02020603050405020304" pitchFamily="18" charset="0"/>
              </a:rPr>
              <a:t>CHỦ ĐỀ NGÀY MÔI TRƯỜNG THẾ GIỚI 2025</a:t>
            </a:r>
          </a:p>
          <a:p>
            <a:pPr algn="just">
              <a:lnSpc>
                <a:spcPct val="150000"/>
              </a:lnSpc>
              <a:spcAft>
                <a:spcPts val="0"/>
              </a:spcAft>
            </a:pPr>
            <a:r>
              <a:rPr lang="vi-VN" sz="4400" dirty="0" smtClean="0">
                <a:latin typeface="+mj-lt"/>
              </a:rPr>
              <a:t>Năm </a:t>
            </a:r>
            <a:r>
              <a:rPr lang="vi-VN" sz="4400" dirty="0">
                <a:latin typeface="+mj-lt"/>
              </a:rPr>
              <a:t>2025, Liên Hợp Quốc chọn chủ đề Ngày Môi trường thế giới là “Chống ô nhiễm nhựa” và Ngày Đại dương thế giới là “Đại dương kỳ diệu: Gìn giữ nguồn sống của nhân loại”. Đây là hai thông điệp có tính thời sự, cấp thiết và mang tính toàn cầu.</a:t>
            </a:r>
            <a:endParaRPr lang="vi-VN" sz="4400" b="0" i="0" dirty="0">
              <a:solidFill>
                <a:srgbClr val="000000"/>
              </a:solidFill>
              <a:effectLst/>
              <a:latin typeface="+mj-lt"/>
            </a:endParaRPr>
          </a:p>
        </p:txBody>
      </p:sp>
    </p:spTree>
    <p:extLst>
      <p:ext uri="{BB962C8B-B14F-4D97-AF65-F5344CB8AC3E}">
        <p14:creationId xmlns:p14="http://schemas.microsoft.com/office/powerpoint/2010/main" val="3012736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6" name="Group 6"/>
          <p:cNvGrpSpPr/>
          <p:nvPr/>
        </p:nvGrpSpPr>
        <p:grpSpPr>
          <a:xfrm>
            <a:off x="11173566" y="2208859"/>
            <a:ext cx="4464549" cy="6139526"/>
            <a:chOff x="0" y="0"/>
            <a:chExt cx="1175848" cy="1616994"/>
          </a:xfrm>
        </p:grpSpPr>
        <p:sp>
          <p:nvSpPr>
            <p:cNvPr id="7" name="Freeform 7"/>
            <p:cNvSpPr/>
            <p:nvPr/>
          </p:nvSpPr>
          <p:spPr>
            <a:xfrm>
              <a:off x="0" y="0"/>
              <a:ext cx="1175848" cy="1616994"/>
            </a:xfrm>
            <a:custGeom>
              <a:avLst/>
              <a:gdLst/>
              <a:ahLst/>
              <a:cxnLst/>
              <a:rect l="l" t="t" r="r" b="b"/>
              <a:pathLst>
                <a:path w="1175848" h="1616994">
                  <a:moveTo>
                    <a:pt x="88438" y="0"/>
                  </a:moveTo>
                  <a:lnTo>
                    <a:pt x="1087410" y="0"/>
                  </a:lnTo>
                  <a:cubicBezTo>
                    <a:pt x="1110865" y="0"/>
                    <a:pt x="1133360" y="9318"/>
                    <a:pt x="1149945" y="25903"/>
                  </a:cubicBezTo>
                  <a:cubicBezTo>
                    <a:pt x="1166531" y="42488"/>
                    <a:pt x="1175848" y="64983"/>
                    <a:pt x="1175848" y="88438"/>
                  </a:cubicBezTo>
                  <a:lnTo>
                    <a:pt x="1175848" y="1528556"/>
                  </a:lnTo>
                  <a:cubicBezTo>
                    <a:pt x="1175848" y="1577399"/>
                    <a:pt x="1136253" y="1616994"/>
                    <a:pt x="1087410" y="1616994"/>
                  </a:cubicBezTo>
                  <a:lnTo>
                    <a:pt x="88438" y="1616994"/>
                  </a:lnTo>
                  <a:cubicBezTo>
                    <a:pt x="39595" y="1616994"/>
                    <a:pt x="0" y="1577399"/>
                    <a:pt x="0" y="1528556"/>
                  </a:cubicBezTo>
                  <a:lnTo>
                    <a:pt x="0" y="88438"/>
                  </a:lnTo>
                  <a:cubicBezTo>
                    <a:pt x="0" y="39595"/>
                    <a:pt x="39595" y="0"/>
                    <a:pt x="88438" y="0"/>
                  </a:cubicBezTo>
                  <a:close/>
                </a:path>
              </a:pathLst>
            </a:custGeom>
            <a:solidFill>
              <a:srgbClr val="FAFAF8"/>
            </a:solidFill>
          </p:spPr>
        </p:sp>
        <p:sp>
          <p:nvSpPr>
            <p:cNvPr id="8" name="TextBox 8"/>
            <p:cNvSpPr txBox="1"/>
            <p:nvPr/>
          </p:nvSpPr>
          <p:spPr>
            <a:xfrm>
              <a:off x="0" y="-76200"/>
              <a:ext cx="1175848" cy="16931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178997" y="2208859"/>
            <a:ext cx="4459119" cy="5503992"/>
          </a:xfrm>
          <a:custGeom>
            <a:avLst/>
            <a:gdLst/>
            <a:ahLst/>
            <a:cxnLst/>
            <a:rect l="l" t="t" r="r" b="b"/>
            <a:pathLst>
              <a:path w="4459119" h="5503992">
                <a:moveTo>
                  <a:pt x="0" y="0"/>
                </a:moveTo>
                <a:lnTo>
                  <a:pt x="4459118" y="0"/>
                </a:lnTo>
                <a:lnTo>
                  <a:pt x="4459118" y="5503991"/>
                </a:lnTo>
                <a:lnTo>
                  <a:pt x="0" y="5503991"/>
                </a:lnTo>
                <a:lnTo>
                  <a:pt x="0" y="0"/>
                </a:lnTo>
                <a:close/>
              </a:path>
            </a:pathLst>
          </a:custGeom>
          <a:blipFill>
            <a:blip r:embed="rId3"/>
            <a:stretch>
              <a:fillRect l="-26416" t="-3235" r="-64483"/>
            </a:stretch>
          </a:blipFill>
        </p:spPr>
      </p:sp>
      <p:sp>
        <p:nvSpPr>
          <p:cNvPr id="10" name="Freeform 10"/>
          <p:cNvSpPr/>
          <p:nvPr/>
        </p:nvSpPr>
        <p:spPr>
          <a:xfrm>
            <a:off x="10309569" y="1680654"/>
            <a:ext cx="6098694" cy="7060925"/>
          </a:xfrm>
          <a:custGeom>
            <a:avLst/>
            <a:gdLst/>
            <a:ahLst/>
            <a:cxnLst/>
            <a:rect l="l" t="t" r="r" b="b"/>
            <a:pathLst>
              <a:path w="6098694" h="7060925">
                <a:moveTo>
                  <a:pt x="0" y="0"/>
                </a:moveTo>
                <a:lnTo>
                  <a:pt x="6098694" y="0"/>
                </a:lnTo>
                <a:lnTo>
                  <a:pt x="6098694" y="7060925"/>
                </a:lnTo>
                <a:lnTo>
                  <a:pt x="0" y="7060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6"/>
            <a:stretch>
              <a:fillRect/>
            </a:stretch>
          </a:blipFill>
        </p:spPr>
      </p:sp>
      <p:sp>
        <p:nvSpPr>
          <p:cNvPr id="12" name="Freeform 12"/>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6"/>
            <a:stretch>
              <a:fillRect/>
            </a:stretch>
          </a:blipFill>
        </p:spPr>
      </p:sp>
      <p:sp>
        <p:nvSpPr>
          <p:cNvPr id="13" name="TextBox 13"/>
          <p:cNvSpPr txBox="1"/>
          <p:nvPr/>
        </p:nvSpPr>
        <p:spPr>
          <a:xfrm>
            <a:off x="1028700" y="1804479"/>
            <a:ext cx="10980455" cy="2682786"/>
          </a:xfrm>
          <a:prstGeom prst="rect">
            <a:avLst/>
          </a:prstGeom>
        </p:spPr>
        <p:txBody>
          <a:bodyPr lIns="0" tIns="0" rIns="0" bIns="0" rtlCol="0" anchor="t">
            <a:spAutoFit/>
          </a:bodyPr>
          <a:lstStyle/>
          <a:p>
            <a:pPr algn="ctr">
              <a:lnSpc>
                <a:spcPts val="10032"/>
              </a:lnSpc>
            </a:pPr>
            <a:r>
              <a:rPr lang="en-US" sz="11400" dirty="0">
                <a:solidFill>
                  <a:srgbClr val="FD2514"/>
                </a:solidFill>
                <a:latin typeface="Bungee Shade"/>
              </a:rPr>
              <a:t>CHẤT THẢI </a:t>
            </a:r>
            <a:r>
              <a:rPr lang="en-US" sz="11400" dirty="0" err="1" smtClean="0">
                <a:solidFill>
                  <a:srgbClr val="FD2514"/>
                </a:solidFill>
                <a:latin typeface="Bungee Shade"/>
              </a:rPr>
              <a:t>nhựa</a:t>
            </a:r>
            <a:endParaRPr lang="en-US" sz="11400" dirty="0">
              <a:solidFill>
                <a:srgbClr val="FD2514"/>
              </a:solidFill>
              <a:latin typeface="Bungee Shade"/>
            </a:endParaRPr>
          </a:p>
        </p:txBody>
      </p:sp>
      <p:sp>
        <p:nvSpPr>
          <p:cNvPr id="14" name="Freeform 14"/>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7"/>
            <a:stretch>
              <a:fillRect/>
            </a:stretch>
          </a:blipFill>
        </p:spPr>
      </p:sp>
      <p:sp>
        <p:nvSpPr>
          <p:cNvPr id="15" name="TextBox 15"/>
          <p:cNvSpPr txBox="1"/>
          <p:nvPr/>
        </p:nvSpPr>
        <p:spPr>
          <a:xfrm>
            <a:off x="2061766" y="4671964"/>
            <a:ext cx="7967890" cy="2115964"/>
          </a:xfrm>
          <a:prstGeom prst="rect">
            <a:avLst/>
          </a:prstGeom>
        </p:spPr>
        <p:txBody>
          <a:bodyPr wrap="square" lIns="0" tIns="0" rIns="0" bIns="0" rtlCol="0" anchor="t">
            <a:spAutoFit/>
          </a:bodyPr>
          <a:lstStyle/>
          <a:p>
            <a:pPr algn="ctr">
              <a:lnSpc>
                <a:spcPts val="5485"/>
              </a:lnSpc>
            </a:pP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nhựa</a:t>
            </a:r>
            <a:r>
              <a:rPr lang="en-US" sz="4986" dirty="0" smtClean="0">
                <a:solidFill>
                  <a:srgbClr val="BE636B"/>
                </a:solidFill>
                <a:latin typeface="Francois One"/>
              </a:rPr>
              <a:t> </a:t>
            </a:r>
            <a:r>
              <a:rPr lang="en-US" sz="4986" dirty="0" err="1">
                <a:solidFill>
                  <a:srgbClr val="BE636B"/>
                </a:solidFill>
                <a:latin typeface="Francois One"/>
              </a:rPr>
              <a:t>là</a:t>
            </a:r>
            <a:r>
              <a:rPr lang="en-US" sz="4986" dirty="0">
                <a:solidFill>
                  <a:srgbClr val="BE636B"/>
                </a:solidFill>
                <a:latin typeface="Francois One"/>
              </a:rPr>
              <a:t> </a:t>
            </a: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smtClean="0">
                <a:solidFill>
                  <a:srgbClr val="BE636B"/>
                </a:solidFill>
                <a:latin typeface="Francois One"/>
              </a:rPr>
              <a:t> </a:t>
            </a:r>
            <a:r>
              <a:rPr lang="en-US" sz="4986" dirty="0" err="1">
                <a:solidFill>
                  <a:srgbClr val="BE636B"/>
                </a:solidFill>
                <a:latin typeface="Francois One"/>
              </a:rPr>
              <a:t>được</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ra</a:t>
            </a:r>
            <a:r>
              <a:rPr lang="en-US" sz="4986" dirty="0" smtClean="0">
                <a:solidFill>
                  <a:srgbClr val="BE636B"/>
                </a:solidFill>
                <a:latin typeface="Francois One"/>
              </a:rPr>
              <a:t> </a:t>
            </a:r>
            <a:r>
              <a:rPr lang="en-US" sz="4986" dirty="0" err="1" smtClean="0">
                <a:solidFill>
                  <a:srgbClr val="BE636B"/>
                </a:solidFill>
                <a:latin typeface="Francois One"/>
              </a:rPr>
              <a:t>chủ</a:t>
            </a:r>
            <a:r>
              <a:rPr lang="en-US" sz="4986" dirty="0" smtClean="0">
                <a:solidFill>
                  <a:srgbClr val="BE636B"/>
                </a:solidFill>
                <a:latin typeface="Francois One"/>
              </a:rPr>
              <a:t> </a:t>
            </a:r>
            <a:r>
              <a:rPr lang="en-US" sz="4986" dirty="0" err="1" smtClean="0">
                <a:solidFill>
                  <a:srgbClr val="BE636B"/>
                </a:solidFill>
                <a:latin typeface="Francois One"/>
              </a:rPr>
              <a:t>yếu</a:t>
            </a:r>
            <a:r>
              <a:rPr lang="en-US" sz="4986" dirty="0" smtClean="0">
                <a:solidFill>
                  <a:srgbClr val="BE636B"/>
                </a:solidFill>
                <a:latin typeface="Francois One"/>
              </a:rPr>
              <a:t> </a:t>
            </a:r>
            <a:r>
              <a:rPr lang="en-US" sz="4986" dirty="0" err="1" smtClean="0">
                <a:solidFill>
                  <a:srgbClr val="BE636B"/>
                </a:solidFill>
                <a:latin typeface="Francois One"/>
              </a:rPr>
              <a:t>từ</a:t>
            </a:r>
            <a:r>
              <a:rPr lang="en-US" sz="4986" dirty="0" smtClean="0">
                <a:solidFill>
                  <a:srgbClr val="BE636B"/>
                </a:solidFill>
                <a:latin typeface="Francois One"/>
              </a:rPr>
              <a:t> </a:t>
            </a:r>
            <a:r>
              <a:rPr lang="en-US" sz="4986" dirty="0" err="1">
                <a:solidFill>
                  <a:srgbClr val="BE636B"/>
                </a:solidFill>
                <a:latin typeface="Francois One"/>
              </a:rPr>
              <a:t>sinh</a:t>
            </a:r>
            <a:r>
              <a:rPr lang="en-US" sz="4986" dirty="0">
                <a:solidFill>
                  <a:srgbClr val="BE636B"/>
                </a:solidFill>
                <a:latin typeface="Francois One"/>
              </a:rPr>
              <a:t> </a:t>
            </a:r>
            <a:r>
              <a:rPr lang="en-US" sz="4986" dirty="0" err="1">
                <a:solidFill>
                  <a:srgbClr val="BE636B"/>
                </a:solidFill>
                <a:latin typeface="Francois One"/>
              </a:rPr>
              <a:t>hoạt</a:t>
            </a:r>
            <a:r>
              <a:rPr lang="en-US" sz="4986" dirty="0">
                <a:solidFill>
                  <a:srgbClr val="BE636B"/>
                </a:solidFill>
                <a:latin typeface="Francois One"/>
              </a:rPr>
              <a:t> </a:t>
            </a:r>
            <a:r>
              <a:rPr lang="en-US" sz="4986" dirty="0" err="1">
                <a:solidFill>
                  <a:srgbClr val="BE636B"/>
                </a:solidFill>
                <a:latin typeface="Francois One"/>
              </a:rPr>
              <a:t>của</a:t>
            </a:r>
            <a:r>
              <a:rPr lang="en-US" sz="4986" dirty="0">
                <a:solidFill>
                  <a:srgbClr val="BE636B"/>
                </a:solidFill>
                <a:latin typeface="Francois One"/>
              </a:rPr>
              <a:t> con </a:t>
            </a:r>
            <a:r>
              <a:rPr lang="en-US" sz="4986" dirty="0" err="1">
                <a:solidFill>
                  <a:srgbClr val="BE636B"/>
                </a:solidFill>
                <a:latin typeface="Francois One"/>
              </a:rPr>
              <a:t>người</a:t>
            </a:r>
            <a:r>
              <a:rPr lang="en-US" sz="4986" dirty="0">
                <a:solidFill>
                  <a:srgbClr val="BE636B"/>
                </a:solidFill>
                <a:latin typeface="Francois One"/>
              </a:rPr>
              <a:t> </a:t>
            </a:r>
          </a:p>
        </p:txBody>
      </p:sp>
      <p:sp>
        <p:nvSpPr>
          <p:cNvPr id="16" name="Freeform 16"/>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7"/>
            <a:stretch>
              <a:fillRect/>
            </a:stretch>
          </a:blipFill>
        </p:spPr>
      </p:sp>
      <p:sp>
        <p:nvSpPr>
          <p:cNvPr id="17" name="Freeform 17"/>
          <p:cNvSpPr/>
          <p:nvPr/>
        </p:nvSpPr>
        <p:spPr>
          <a:xfrm>
            <a:off x="11906141" y="6253041"/>
            <a:ext cx="389391" cy="385010"/>
          </a:xfrm>
          <a:custGeom>
            <a:avLst/>
            <a:gdLst/>
            <a:ahLst/>
            <a:cxnLst/>
            <a:rect l="l" t="t" r="r" b="b"/>
            <a:pathLst>
              <a:path w="389391" h="385010">
                <a:moveTo>
                  <a:pt x="0" y="0"/>
                </a:moveTo>
                <a:lnTo>
                  <a:pt x="389391" y="0"/>
                </a:lnTo>
                <a:lnTo>
                  <a:pt x="389391" y="385010"/>
                </a:lnTo>
                <a:lnTo>
                  <a:pt x="0" y="3850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TextBox 7"/>
          <p:cNvSpPr txBox="1"/>
          <p:nvPr/>
        </p:nvSpPr>
        <p:spPr>
          <a:xfrm>
            <a:off x="3920391" y="1528210"/>
            <a:ext cx="10447218" cy="1319275"/>
          </a:xfrm>
          <a:prstGeom prst="rect">
            <a:avLst/>
          </a:prstGeom>
        </p:spPr>
        <p:txBody>
          <a:bodyPr lIns="0" tIns="0" rIns="0" bIns="0" rtlCol="0" anchor="t">
            <a:spAutoFit/>
          </a:bodyPr>
          <a:lstStyle/>
          <a:p>
            <a:pPr algn="ctr">
              <a:lnSpc>
                <a:spcPts val="9591"/>
              </a:lnSpc>
            </a:pPr>
            <a:r>
              <a:rPr lang="en-US" sz="10899">
                <a:solidFill>
                  <a:srgbClr val="FFB905"/>
                </a:solidFill>
                <a:latin typeface="Francois One"/>
              </a:rPr>
              <a:t>NGUYÊN NHÂN </a:t>
            </a:r>
          </a:p>
        </p:txBody>
      </p:sp>
      <p:sp>
        <p:nvSpPr>
          <p:cNvPr id="8" name="Freeform 8"/>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9" name="Freeform 9"/>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10" name="Freeform 10"/>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1" name="TextBox 11"/>
          <p:cNvSpPr txBox="1"/>
          <p:nvPr/>
        </p:nvSpPr>
        <p:spPr>
          <a:xfrm>
            <a:off x="2417817" y="3366914"/>
            <a:ext cx="13681077" cy="4462760"/>
          </a:xfrm>
          <a:prstGeom prst="rect">
            <a:avLst/>
          </a:prstGeom>
        </p:spPr>
        <p:txBody>
          <a:bodyPr wrap="square" lIns="0" tIns="0" rIns="0" bIns="0" rtlCol="0" anchor="t">
            <a:spAutoFit/>
          </a:bodyPr>
          <a:lstStyle/>
          <a:p>
            <a:pPr>
              <a:lnSpc>
                <a:spcPts val="8650"/>
              </a:lnSpc>
              <a:spcBef>
                <a:spcPct val="0"/>
              </a:spcBef>
            </a:pPr>
            <a:r>
              <a:rPr lang="en-US" sz="6179" dirty="0" err="1">
                <a:solidFill>
                  <a:srgbClr val="BE636B"/>
                </a:solidFill>
                <a:latin typeface="Francois One Bold"/>
              </a:rPr>
              <a:t>Nguyên</a:t>
            </a:r>
            <a:r>
              <a:rPr lang="en-US" sz="6179" dirty="0">
                <a:solidFill>
                  <a:srgbClr val="BE636B"/>
                </a:solidFill>
                <a:latin typeface="Francois One Bold"/>
              </a:rPr>
              <a:t> </a:t>
            </a:r>
            <a:r>
              <a:rPr lang="en-US" sz="6179" dirty="0" err="1">
                <a:solidFill>
                  <a:srgbClr val="BE636B"/>
                </a:solidFill>
                <a:latin typeface="Francois One Bold"/>
              </a:rPr>
              <a:t>nhân</a:t>
            </a:r>
            <a:r>
              <a:rPr lang="en-US" sz="6179" dirty="0">
                <a:solidFill>
                  <a:srgbClr val="BE636B"/>
                </a:solidFill>
                <a:latin typeface="Francois One Bold"/>
              </a:rPr>
              <a:t> ô </a:t>
            </a:r>
            <a:r>
              <a:rPr lang="en-US" sz="6179" dirty="0" err="1">
                <a:solidFill>
                  <a:srgbClr val="BE636B"/>
                </a:solidFill>
                <a:latin typeface="Francois One Bold"/>
              </a:rPr>
              <a:t>nhiễm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thải</a:t>
            </a:r>
            <a:r>
              <a:rPr lang="en-US" sz="6179" dirty="0">
                <a:solidFill>
                  <a:srgbClr val="BE636B"/>
                </a:solidFill>
                <a:latin typeface="Francois One Bold"/>
              </a:rPr>
              <a:t> </a:t>
            </a:r>
            <a:r>
              <a:rPr lang="en-US" sz="6179" dirty="0" err="1" smtClean="0">
                <a:solidFill>
                  <a:srgbClr val="BE636B"/>
                </a:solidFill>
                <a:latin typeface="Francois One Bold"/>
              </a:rPr>
              <a:t>nhựa</a:t>
            </a:r>
            <a:r>
              <a:rPr lang="en-US" sz="6179" dirty="0" smtClean="0">
                <a:solidFill>
                  <a:srgbClr val="BE636B"/>
                </a:solidFill>
                <a:latin typeface="Francois One Bold"/>
              </a:rPr>
              <a:t>: </a:t>
            </a:r>
            <a:r>
              <a:rPr lang="en-US" sz="6179" dirty="0" err="1">
                <a:solidFill>
                  <a:srgbClr val="BE636B"/>
                </a:solidFill>
                <a:latin typeface="Francois One Bold"/>
              </a:rPr>
              <a:t>tăng</a:t>
            </a:r>
            <a:r>
              <a:rPr lang="en-US" sz="6179" dirty="0">
                <a:solidFill>
                  <a:srgbClr val="BE636B"/>
                </a:solidFill>
                <a:latin typeface="Francois One Bold"/>
              </a:rPr>
              <a:t> </a:t>
            </a:r>
            <a:r>
              <a:rPr lang="en-US" sz="6179" dirty="0" err="1">
                <a:solidFill>
                  <a:srgbClr val="BE636B"/>
                </a:solidFill>
                <a:latin typeface="Francois One Bold"/>
              </a:rPr>
              <a:t>dân</a:t>
            </a:r>
            <a:r>
              <a:rPr lang="en-US" sz="6179" dirty="0">
                <a:solidFill>
                  <a:srgbClr val="BE636B"/>
                </a:solidFill>
                <a:latin typeface="Francois One Bold"/>
              </a:rPr>
              <a:t> </a:t>
            </a:r>
            <a:r>
              <a:rPr lang="en-US" sz="6179" dirty="0" err="1">
                <a:solidFill>
                  <a:srgbClr val="BE636B"/>
                </a:solidFill>
                <a:latin typeface="Francois One Bold"/>
              </a:rPr>
              <a:t>số</a:t>
            </a:r>
            <a:r>
              <a:rPr lang="en-US" sz="6179" dirty="0">
                <a:solidFill>
                  <a:srgbClr val="BE636B"/>
                </a:solidFill>
                <a:latin typeface="Francois One Bold"/>
              </a:rPr>
              <a:t>, </a:t>
            </a:r>
            <a:r>
              <a:rPr lang="en-US" sz="6179" dirty="0" err="1">
                <a:solidFill>
                  <a:srgbClr val="BE636B"/>
                </a:solidFill>
                <a:latin typeface="Francois One Bold"/>
              </a:rPr>
              <a:t>tiêu</a:t>
            </a:r>
            <a:r>
              <a:rPr lang="en-US" sz="6179" dirty="0">
                <a:solidFill>
                  <a:srgbClr val="BE636B"/>
                </a:solidFill>
                <a:latin typeface="Francois One Bold"/>
              </a:rPr>
              <a:t> </a:t>
            </a:r>
            <a:r>
              <a:rPr lang="en-US" sz="6179" dirty="0" err="1">
                <a:solidFill>
                  <a:srgbClr val="BE636B"/>
                </a:solidFill>
                <a:latin typeface="Francois One Bold"/>
              </a:rPr>
              <a:t>dùng</a:t>
            </a:r>
            <a:r>
              <a:rPr lang="en-US" sz="6179" dirty="0">
                <a:solidFill>
                  <a:srgbClr val="BE636B"/>
                </a:solidFill>
                <a:latin typeface="Francois One Bold"/>
              </a:rPr>
              <a:t> </a:t>
            </a:r>
            <a:r>
              <a:rPr lang="en-US" sz="6179" dirty="0" err="1">
                <a:solidFill>
                  <a:srgbClr val="BE636B"/>
                </a:solidFill>
                <a:latin typeface="Francois One Bold"/>
              </a:rPr>
              <a:t>lớn</a:t>
            </a:r>
            <a:r>
              <a:rPr lang="en-US" sz="6179" dirty="0">
                <a:solidFill>
                  <a:srgbClr val="BE636B"/>
                </a:solidFill>
                <a:latin typeface="Francois One Bold"/>
              </a:rPr>
              <a:t>, </a:t>
            </a:r>
            <a:r>
              <a:rPr lang="en-US" sz="6179" dirty="0" err="1">
                <a:solidFill>
                  <a:srgbClr val="BE636B"/>
                </a:solidFill>
                <a:latin typeface="Francois One Bold"/>
              </a:rPr>
              <a:t>thiếu</a:t>
            </a:r>
            <a:r>
              <a:rPr lang="en-US" sz="6179" dirty="0">
                <a:solidFill>
                  <a:srgbClr val="BE636B"/>
                </a:solidFill>
                <a:latin typeface="Francois One Bold"/>
              </a:rPr>
              <a:t> </a:t>
            </a:r>
            <a:r>
              <a:rPr lang="en-US" sz="6179" dirty="0" err="1">
                <a:solidFill>
                  <a:srgbClr val="BE636B"/>
                </a:solidFill>
                <a:latin typeface="Francois One Bold"/>
              </a:rPr>
              <a:t>hạ</a:t>
            </a:r>
            <a:r>
              <a:rPr lang="en-US" sz="6179" dirty="0">
                <a:solidFill>
                  <a:srgbClr val="BE636B"/>
                </a:solidFill>
                <a:latin typeface="Francois One Bold"/>
              </a:rPr>
              <a:t> </a:t>
            </a:r>
            <a:r>
              <a:rPr lang="en-US" sz="6179" dirty="0" err="1">
                <a:solidFill>
                  <a:srgbClr val="BE636B"/>
                </a:solidFill>
                <a:latin typeface="Francois One Bold"/>
              </a:rPr>
              <a:t>tầng</a:t>
            </a:r>
            <a:r>
              <a:rPr lang="en-US" sz="6179" dirty="0">
                <a:solidFill>
                  <a:srgbClr val="BE636B"/>
                </a:solidFill>
                <a:latin typeface="Francois One Bold"/>
              </a:rPr>
              <a:t>, </a:t>
            </a:r>
            <a:r>
              <a:rPr lang="en-US" sz="6179" dirty="0" err="1">
                <a:solidFill>
                  <a:srgbClr val="BE636B"/>
                </a:solidFill>
                <a:latin typeface="Francois One Bold"/>
              </a:rPr>
              <a:t>và</a:t>
            </a:r>
            <a:r>
              <a:rPr lang="en-US" sz="6179" dirty="0">
                <a:solidFill>
                  <a:srgbClr val="BE636B"/>
                </a:solidFill>
                <a:latin typeface="Francois One Bold"/>
              </a:rPr>
              <a:t> </a:t>
            </a:r>
            <a:r>
              <a:rPr lang="en-US" sz="6179" dirty="0" err="1">
                <a:solidFill>
                  <a:srgbClr val="BE636B"/>
                </a:solidFill>
                <a:latin typeface="Francois One Bold"/>
              </a:rPr>
              <a:t>phương</a:t>
            </a:r>
            <a:r>
              <a:rPr lang="en-US" sz="6179" dirty="0">
                <a:solidFill>
                  <a:srgbClr val="BE636B"/>
                </a:solidFill>
                <a:latin typeface="Francois One Bold"/>
              </a:rPr>
              <a:t> </a:t>
            </a:r>
            <a:r>
              <a:rPr lang="en-US" sz="6179" dirty="0" err="1">
                <a:solidFill>
                  <a:srgbClr val="BE636B"/>
                </a:solidFill>
                <a:latin typeface="Francois One Bold"/>
              </a:rPr>
              <a:t>pháp</a:t>
            </a:r>
            <a:r>
              <a:rPr lang="en-US" sz="6179" dirty="0">
                <a:solidFill>
                  <a:srgbClr val="BE636B"/>
                </a:solidFill>
                <a:latin typeface="Francois One Bold"/>
              </a:rPr>
              <a:t> </a:t>
            </a:r>
            <a:r>
              <a:rPr lang="en-US" sz="6179" dirty="0" err="1">
                <a:solidFill>
                  <a:srgbClr val="BE636B"/>
                </a:solidFill>
                <a:latin typeface="Francois One Bold"/>
              </a:rPr>
              <a:t>xử</a:t>
            </a:r>
            <a:r>
              <a:rPr lang="en-US" sz="6179" dirty="0">
                <a:solidFill>
                  <a:srgbClr val="BE636B"/>
                </a:solidFill>
                <a:latin typeface="Francois One Bold"/>
              </a:rPr>
              <a:t> </a:t>
            </a:r>
            <a:r>
              <a:rPr lang="en-US" sz="6179" dirty="0" err="1">
                <a:solidFill>
                  <a:srgbClr val="BE636B"/>
                </a:solidFill>
                <a:latin typeface="Francois One Bold"/>
              </a:rPr>
              <a:t>lý</a:t>
            </a:r>
            <a:r>
              <a:rPr lang="en-US" sz="6179" dirty="0">
                <a:solidFill>
                  <a:srgbClr val="BE636B"/>
                </a:solidFill>
                <a:latin typeface="Francois One Bold"/>
              </a:rPr>
              <a:t> </a:t>
            </a:r>
            <a:r>
              <a:rPr lang="en-US" sz="6179" dirty="0" err="1">
                <a:solidFill>
                  <a:srgbClr val="BE636B"/>
                </a:solidFill>
                <a:latin typeface="Francois One Bold"/>
              </a:rPr>
              <a:t>không</a:t>
            </a:r>
            <a:r>
              <a:rPr lang="en-US" sz="6179" dirty="0">
                <a:solidFill>
                  <a:srgbClr val="BE636B"/>
                </a:solidFill>
                <a:latin typeface="Francois One Bold"/>
              </a:rPr>
              <a:t> </a:t>
            </a:r>
            <a:r>
              <a:rPr lang="en-US" sz="6179" dirty="0" err="1">
                <a:solidFill>
                  <a:srgbClr val="BE636B"/>
                </a:solidFill>
                <a:latin typeface="Francois One Bold"/>
              </a:rPr>
              <a:t>hiệu</a:t>
            </a:r>
            <a:r>
              <a:rPr lang="en-US" sz="6179" dirty="0">
                <a:solidFill>
                  <a:srgbClr val="BE636B"/>
                </a:solidFill>
                <a:latin typeface="Francois One Bold"/>
              </a:rPr>
              <a:t> </a:t>
            </a:r>
            <a:r>
              <a:rPr lang="en-US" sz="6179" dirty="0" err="1">
                <a:solidFill>
                  <a:srgbClr val="BE636B"/>
                </a:solidFill>
                <a:latin typeface="Francois One Bold"/>
              </a:rPr>
              <a:t>quả</a:t>
            </a:r>
            <a:r>
              <a:rPr lang="en-US" sz="6179" dirty="0">
                <a:solidFill>
                  <a:srgbClr val="BE636B"/>
                </a:solidFill>
                <a:latin typeface="Francois One Bold"/>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3" name="Group 3"/>
          <p:cNvGrpSpPr/>
          <p:nvPr/>
        </p:nvGrpSpPr>
        <p:grpSpPr>
          <a:xfrm>
            <a:off x="1085850" y="1155857"/>
            <a:ext cx="2147425" cy="7975285"/>
            <a:chOff x="0" y="0"/>
            <a:chExt cx="565577" cy="2100487"/>
          </a:xfrm>
        </p:grpSpPr>
        <p:sp>
          <p:nvSpPr>
            <p:cNvPr id="4" name="Freeform 4"/>
            <p:cNvSpPr/>
            <p:nvPr/>
          </p:nvSpPr>
          <p:spPr>
            <a:xfrm>
              <a:off x="0" y="0"/>
              <a:ext cx="565577" cy="2100487"/>
            </a:xfrm>
            <a:custGeom>
              <a:avLst/>
              <a:gdLst/>
              <a:ahLst/>
              <a:cxnLst/>
              <a:rect l="l" t="t" r="r" b="b"/>
              <a:pathLst>
                <a:path w="565577" h="2100487">
                  <a:moveTo>
                    <a:pt x="183866" y="0"/>
                  </a:moveTo>
                  <a:lnTo>
                    <a:pt x="381711" y="0"/>
                  </a:lnTo>
                  <a:cubicBezTo>
                    <a:pt x="483258" y="0"/>
                    <a:pt x="565577" y="82319"/>
                    <a:pt x="565577" y="183866"/>
                  </a:cubicBezTo>
                  <a:lnTo>
                    <a:pt x="565577" y="1916621"/>
                  </a:lnTo>
                  <a:cubicBezTo>
                    <a:pt x="565577" y="2018167"/>
                    <a:pt x="483258" y="2100487"/>
                    <a:pt x="381711" y="2100487"/>
                  </a:cubicBezTo>
                  <a:lnTo>
                    <a:pt x="183866" y="2100487"/>
                  </a:lnTo>
                  <a:cubicBezTo>
                    <a:pt x="82319" y="2100487"/>
                    <a:pt x="0" y="2018167"/>
                    <a:pt x="0" y="1916621"/>
                  </a:cubicBezTo>
                  <a:lnTo>
                    <a:pt x="0" y="183866"/>
                  </a:lnTo>
                  <a:cubicBezTo>
                    <a:pt x="0" y="82319"/>
                    <a:pt x="82319" y="0"/>
                    <a:pt x="183866" y="0"/>
                  </a:cubicBezTo>
                  <a:close/>
                </a:path>
              </a:pathLst>
            </a:custGeom>
            <a:solidFill>
              <a:srgbClr val="FAFAF8"/>
            </a:solidFill>
          </p:spPr>
        </p:sp>
        <p:sp>
          <p:nvSpPr>
            <p:cNvPr id="5" name="TextBox 5"/>
            <p:cNvSpPr txBox="1"/>
            <p:nvPr/>
          </p:nvSpPr>
          <p:spPr>
            <a:xfrm>
              <a:off x="0" y="-76200"/>
              <a:ext cx="565577" cy="217668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569854" y="1155857"/>
            <a:ext cx="7003751" cy="7975285"/>
          </a:xfrm>
          <a:custGeom>
            <a:avLst/>
            <a:gdLst/>
            <a:ahLst/>
            <a:cxnLst/>
            <a:rect l="l" t="t" r="r" b="b"/>
            <a:pathLst>
              <a:path w="7003751" h="7975285">
                <a:moveTo>
                  <a:pt x="0" y="0"/>
                </a:moveTo>
                <a:lnTo>
                  <a:pt x="7003750" y="0"/>
                </a:lnTo>
                <a:lnTo>
                  <a:pt x="7003750" y="7975286"/>
                </a:lnTo>
                <a:lnTo>
                  <a:pt x="0" y="79752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198399" y="1155857"/>
            <a:ext cx="7003751" cy="7975285"/>
          </a:xfrm>
          <a:custGeom>
            <a:avLst/>
            <a:gdLst/>
            <a:ahLst/>
            <a:cxnLst/>
            <a:rect l="l" t="t" r="r" b="b"/>
            <a:pathLst>
              <a:path w="7003751" h="7975285">
                <a:moveTo>
                  <a:pt x="0" y="0"/>
                </a:moveTo>
                <a:lnTo>
                  <a:pt x="7003751" y="0"/>
                </a:lnTo>
                <a:lnTo>
                  <a:pt x="7003751" y="7975286"/>
                </a:lnTo>
                <a:lnTo>
                  <a:pt x="0" y="797528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45485">
            <a:off x="15914575" y="6753911"/>
            <a:ext cx="2086105" cy="2980755"/>
          </a:xfrm>
          <a:custGeom>
            <a:avLst/>
            <a:gdLst/>
            <a:ahLst/>
            <a:cxnLst/>
            <a:rect l="l" t="t" r="r" b="b"/>
            <a:pathLst>
              <a:path w="2086105" h="2980755">
                <a:moveTo>
                  <a:pt x="0" y="0"/>
                </a:moveTo>
                <a:lnTo>
                  <a:pt x="2086105" y="0"/>
                </a:lnTo>
                <a:lnTo>
                  <a:pt x="2086105" y="2980755"/>
                </a:lnTo>
                <a:lnTo>
                  <a:pt x="0" y="2980755"/>
                </a:lnTo>
                <a:lnTo>
                  <a:pt x="0" y="0"/>
                </a:lnTo>
                <a:close/>
              </a:path>
            </a:pathLst>
          </a:custGeom>
          <a:blipFill>
            <a:blip r:embed="rId5"/>
            <a:stretch>
              <a:fillRect/>
            </a:stretch>
          </a:blipFill>
        </p:spPr>
      </p:sp>
      <p:sp>
        <p:nvSpPr>
          <p:cNvPr id="9" name="TextBox 9"/>
          <p:cNvSpPr txBox="1"/>
          <p:nvPr/>
        </p:nvSpPr>
        <p:spPr>
          <a:xfrm rot="-5400000">
            <a:off x="-691664" y="4015605"/>
            <a:ext cx="7049821" cy="2255788"/>
          </a:xfrm>
          <a:prstGeom prst="rect">
            <a:avLst/>
          </a:prstGeom>
        </p:spPr>
        <p:txBody>
          <a:bodyPr lIns="0" tIns="0" rIns="0" bIns="0" rtlCol="0" anchor="t">
            <a:spAutoFit/>
          </a:bodyPr>
          <a:lstStyle/>
          <a:p>
            <a:pPr algn="ctr">
              <a:lnSpc>
                <a:spcPts val="8439"/>
              </a:lnSpc>
            </a:pPr>
            <a:r>
              <a:rPr lang="en-US" sz="9589">
                <a:solidFill>
                  <a:srgbClr val="BE636B"/>
                </a:solidFill>
                <a:latin typeface="TDTD양떼"/>
              </a:rPr>
              <a:t>THỐNG KÊ</a:t>
            </a:r>
          </a:p>
          <a:p>
            <a:pPr algn="ctr">
              <a:lnSpc>
                <a:spcPts val="8439"/>
              </a:lnSpc>
            </a:pPr>
            <a:endParaRPr lang="en-US" sz="9589">
              <a:solidFill>
                <a:srgbClr val="BE636B"/>
              </a:solidFill>
              <a:latin typeface="TDTD양떼"/>
            </a:endParaRPr>
          </a:p>
        </p:txBody>
      </p:sp>
      <p:sp>
        <p:nvSpPr>
          <p:cNvPr id="10" name="TextBox 10"/>
          <p:cNvSpPr txBox="1"/>
          <p:nvPr/>
        </p:nvSpPr>
        <p:spPr>
          <a:xfrm>
            <a:off x="4387630" y="2778734"/>
            <a:ext cx="5384279" cy="1024890"/>
          </a:xfrm>
          <a:prstGeom prst="rect">
            <a:avLst/>
          </a:prstGeom>
        </p:spPr>
        <p:txBody>
          <a:bodyPr lIns="0" tIns="0" rIns="0" bIns="0" rtlCol="0" anchor="t">
            <a:spAutoFit/>
          </a:bodyPr>
          <a:lstStyle/>
          <a:p>
            <a:pPr algn="ctr">
              <a:lnSpc>
                <a:spcPts val="7920"/>
              </a:lnSpc>
            </a:pPr>
            <a:r>
              <a:rPr lang="en-US" sz="7200">
                <a:solidFill>
                  <a:srgbClr val="F07167"/>
                </a:solidFill>
                <a:latin typeface="TDTD양떼"/>
              </a:rPr>
              <a:t>THẾ GIỚI</a:t>
            </a:r>
          </a:p>
        </p:txBody>
      </p:sp>
      <p:sp>
        <p:nvSpPr>
          <p:cNvPr id="11" name="TextBox 11"/>
          <p:cNvSpPr txBox="1"/>
          <p:nvPr/>
        </p:nvSpPr>
        <p:spPr>
          <a:xfrm>
            <a:off x="11573349" y="2738094"/>
            <a:ext cx="5384279" cy="1065530"/>
          </a:xfrm>
          <a:prstGeom prst="rect">
            <a:avLst/>
          </a:prstGeom>
        </p:spPr>
        <p:txBody>
          <a:bodyPr lIns="0" tIns="0" rIns="0" bIns="0" rtlCol="0" anchor="t">
            <a:spAutoFit/>
          </a:bodyPr>
          <a:lstStyle/>
          <a:p>
            <a:pPr algn="ctr">
              <a:lnSpc>
                <a:spcPts val="8140"/>
              </a:lnSpc>
            </a:pPr>
            <a:r>
              <a:rPr lang="en-US" sz="7400">
                <a:solidFill>
                  <a:srgbClr val="F07167"/>
                </a:solidFill>
                <a:latin typeface="TDTD양떼"/>
              </a:rPr>
              <a:t>VIỆT NAM</a:t>
            </a:r>
          </a:p>
        </p:txBody>
      </p:sp>
      <p:sp>
        <p:nvSpPr>
          <p:cNvPr id="12" name="TextBox 12"/>
          <p:cNvSpPr txBox="1"/>
          <p:nvPr/>
        </p:nvSpPr>
        <p:spPr>
          <a:xfrm>
            <a:off x="6017330" y="248894"/>
            <a:ext cx="9112549" cy="2463165"/>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Gliker condensed"/>
              </a:rPr>
              <a:t>MỖi NĂM</a:t>
            </a:r>
          </a:p>
        </p:txBody>
      </p:sp>
      <p:sp>
        <p:nvSpPr>
          <p:cNvPr id="13" name="TextBox 13"/>
          <p:cNvSpPr txBox="1"/>
          <p:nvPr/>
        </p:nvSpPr>
        <p:spPr>
          <a:xfrm>
            <a:off x="4371549" y="6153655"/>
            <a:ext cx="5400360" cy="2024380"/>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Loubag Bold"/>
              </a:rPr>
              <a:t> triệu tấn  rác thải nhựa</a:t>
            </a:r>
          </a:p>
        </p:txBody>
      </p:sp>
      <p:sp>
        <p:nvSpPr>
          <p:cNvPr id="14" name="TextBox 14"/>
          <p:cNvSpPr txBox="1"/>
          <p:nvPr/>
        </p:nvSpPr>
        <p:spPr>
          <a:xfrm>
            <a:off x="4283929" y="2108965"/>
            <a:ext cx="5575600" cy="5109313"/>
          </a:xfrm>
          <a:prstGeom prst="rect">
            <a:avLst/>
          </a:prstGeom>
        </p:spPr>
        <p:txBody>
          <a:bodyPr lIns="0" tIns="0" rIns="0" bIns="0" rtlCol="0" anchor="t">
            <a:spAutoFit/>
          </a:bodyPr>
          <a:lstStyle/>
          <a:p>
            <a:pPr algn="ctr">
              <a:lnSpc>
                <a:spcPts val="36650"/>
              </a:lnSpc>
              <a:spcBef>
                <a:spcPct val="0"/>
              </a:spcBef>
            </a:pPr>
            <a:r>
              <a:rPr lang="en-US" sz="26179">
                <a:solidFill>
                  <a:srgbClr val="FD2514"/>
                </a:solidFill>
                <a:latin typeface="Gaegu Bold"/>
              </a:rPr>
              <a:t>300</a:t>
            </a:r>
          </a:p>
        </p:txBody>
      </p:sp>
      <p:sp>
        <p:nvSpPr>
          <p:cNvPr id="16" name="TextBox 16"/>
          <p:cNvSpPr txBox="1"/>
          <p:nvPr/>
        </p:nvSpPr>
        <p:spPr>
          <a:xfrm>
            <a:off x="11000094" y="6148783"/>
            <a:ext cx="5400360" cy="2024380"/>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Loubag Bold"/>
              </a:rPr>
              <a:t> triệu tấn  rác thải nhựa</a:t>
            </a:r>
          </a:p>
        </p:txBody>
      </p:sp>
      <p:sp>
        <p:nvSpPr>
          <p:cNvPr id="17" name="Hộp Văn bản 16">
            <a:extLst>
              <a:ext uri="{FF2B5EF4-FFF2-40B4-BE49-F238E27FC236}">
                <a16:creationId xmlns="" xmlns:a16="http://schemas.microsoft.com/office/drawing/2014/main" id="{FB1CEC2B-9FF4-CB70-AAA7-B77C0BEA6282}"/>
              </a:ext>
            </a:extLst>
          </p:cNvPr>
          <p:cNvSpPr txBox="1"/>
          <p:nvPr/>
        </p:nvSpPr>
        <p:spPr>
          <a:xfrm>
            <a:off x="9744549" y="4045081"/>
            <a:ext cx="1828800" cy="1828800"/>
          </a:xfrm>
          <a:prstGeom prst="rect">
            <a:avLst/>
          </a:prstGeom>
          <a:noFill/>
        </p:spPr>
        <p:txBody>
          <a:bodyPr wrap="square" rtlCol="0">
            <a:spAutoFit/>
          </a:bodyPr>
          <a:lstStyle/>
          <a:p>
            <a:pPr algn="l"/>
            <a:endParaRPr lang="vi-VN" dirty="0"/>
          </a:p>
        </p:txBody>
      </p:sp>
      <p:sp>
        <p:nvSpPr>
          <p:cNvPr id="21" name="TextBox 14">
            <a:extLst>
              <a:ext uri="{FF2B5EF4-FFF2-40B4-BE49-F238E27FC236}">
                <a16:creationId xmlns="" xmlns:a16="http://schemas.microsoft.com/office/drawing/2014/main" id="{7E3E5FF9-CE1C-FB85-77F0-6922179C0566}"/>
              </a:ext>
            </a:extLst>
          </p:cNvPr>
          <p:cNvSpPr txBox="1"/>
          <p:nvPr/>
        </p:nvSpPr>
        <p:spPr>
          <a:xfrm>
            <a:off x="10923610" y="2089645"/>
            <a:ext cx="5575600" cy="4496680"/>
          </a:xfrm>
          <a:prstGeom prst="rect">
            <a:avLst/>
          </a:prstGeom>
        </p:spPr>
        <p:txBody>
          <a:bodyPr lIns="0" tIns="0" rIns="0" bIns="0" rtlCol="0" anchor="t">
            <a:spAutoFit/>
          </a:bodyPr>
          <a:lstStyle/>
          <a:p>
            <a:pPr algn="ctr">
              <a:lnSpc>
                <a:spcPts val="36650"/>
              </a:lnSpc>
              <a:spcBef>
                <a:spcPct val="0"/>
              </a:spcBef>
            </a:pPr>
            <a:r>
              <a:rPr lang="vi-VN" sz="26179" dirty="0">
                <a:solidFill>
                  <a:srgbClr val="FD2514"/>
                </a:solidFill>
                <a:latin typeface="Gaegu Bold"/>
              </a:rPr>
              <a:t>1,8</a:t>
            </a:r>
            <a:endParaRPr lang="en-US" sz="26179" dirty="0">
              <a:solidFill>
                <a:srgbClr val="FD2514"/>
              </a:solidFill>
              <a:latin typeface="Gaegu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614</Words>
  <Application>Microsoft Office PowerPoint</Application>
  <PresentationFormat>Custom</PresentationFormat>
  <Paragraphs>74</Paragraphs>
  <Slides>22</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Calibri</vt:lpstr>
      <vt:lpstr>TDTD양떼</vt:lpstr>
      <vt:lpstr>Times New Roman</vt:lpstr>
      <vt:lpstr>Loubag Bold</vt:lpstr>
      <vt:lpstr>-apple-system</vt:lpstr>
      <vt:lpstr>Saira</vt:lpstr>
      <vt:lpstr>Arial</vt:lpstr>
      <vt:lpstr>Gaegu Bold</vt:lpstr>
      <vt:lpstr>Francois One</vt:lpstr>
      <vt:lpstr>Francois One Bold</vt:lpstr>
      <vt:lpstr>Gliker condensed</vt:lpstr>
      <vt:lpstr>DejaVu Serif Bold</vt:lpstr>
      <vt:lpstr>Faustina</vt:lpstr>
      <vt:lpstr>Bungee Shade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Playful Illustration Group Project Presentation</dc:title>
  <dc:creator>Administrator</dc:creator>
  <cp:lastModifiedBy>Admin</cp:lastModifiedBy>
  <cp:revision>38</cp:revision>
  <dcterms:created xsi:type="dcterms:W3CDTF">2006-08-16T00:00:00Z</dcterms:created>
  <dcterms:modified xsi:type="dcterms:W3CDTF">2025-06-03T03:18:20Z</dcterms:modified>
  <dc:identifier>DAGBL-6nw80</dc:identifier>
</cp:coreProperties>
</file>